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81" r:id="rId9"/>
    <p:sldId id="282" r:id="rId10"/>
    <p:sldId id="283" r:id="rId11"/>
    <p:sldId id="264" r:id="rId12"/>
    <p:sldId id="265" r:id="rId13"/>
    <p:sldId id="266" r:id="rId14"/>
    <p:sldId id="267" r:id="rId15"/>
    <p:sldId id="268" r:id="rId16"/>
    <p:sldId id="269" r:id="rId17"/>
    <p:sldId id="284" r:id="rId18"/>
    <p:sldId id="259" r:id="rId19"/>
    <p:sldId id="271" r:id="rId20"/>
    <p:sldId id="272" r:id="rId21"/>
    <p:sldId id="270" r:id="rId22"/>
    <p:sldId id="273" r:id="rId23"/>
    <p:sldId id="275" r:id="rId24"/>
    <p:sldId id="277" r:id="rId25"/>
    <p:sldId id="276" r:id="rId26"/>
    <p:sldId id="274" r:id="rId27"/>
    <p:sldId id="278" r:id="rId28"/>
    <p:sldId id="279" r:id="rId29"/>
    <p:sldId id="280" r:id="rId3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23"/>
    <p:restoredTop sz="94613" autoAdjust="0"/>
  </p:normalViewPr>
  <p:slideViewPr>
    <p:cSldViewPr snapToGrid="0">
      <p:cViewPr>
        <p:scale>
          <a:sx n="110" d="100"/>
          <a:sy n="110" d="100"/>
        </p:scale>
        <p:origin x="-72" y="5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08DF1-FEBF-0B42-BAEF-80253477F2CD}" type="datetimeFigureOut">
              <a:rPr kumimoji="1" lang="zh-CN" altLang="en-US" smtClean="0"/>
              <a:t>2017/3/11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9B477F-D4A3-0543-97DA-3D27D2D09F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75576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C381E9-91C5-4038-AA82-DA62C619497A}" type="datetimeFigureOut">
              <a:rPr lang="zh-CN" altLang="en-US" smtClean="0"/>
              <a:t>2017/3/11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0DEE04-E490-4F52-8E8D-8F07B6F10B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3952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1879600"/>
            <a:ext cx="7772400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 sz="1350"/>
          </a:p>
        </p:txBody>
      </p:sp>
      <p:sp>
        <p:nvSpPr>
          <p:cNvPr id="5" name="Rectangle 9"/>
          <p:cNvSpPr>
            <a:spLocks noChangeArrowheads="1"/>
          </p:cNvSpPr>
          <p:nvPr userDrawn="1"/>
        </p:nvSpPr>
        <p:spPr bwMode="auto">
          <a:xfrm>
            <a:off x="684214" y="908050"/>
            <a:ext cx="5686425" cy="93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defRPr sz="4000">
                <a:solidFill>
                  <a:schemeClr val="tx2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1pPr>
            <a:lvl2pPr>
              <a:defRPr sz="4000">
                <a:solidFill>
                  <a:schemeClr val="tx2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2pPr>
            <a:lvl3pPr>
              <a:defRPr sz="4000">
                <a:solidFill>
                  <a:schemeClr val="tx2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3pPr>
            <a:lvl4pPr>
              <a:defRPr sz="4000">
                <a:solidFill>
                  <a:schemeClr val="tx2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4pPr>
            <a:lvl5pPr>
              <a:defRPr sz="4000">
                <a:solidFill>
                  <a:schemeClr val="tx2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2"/>
                </a:solidFill>
                <a:latin typeface="Verdana" panose="020B060403050404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3000" dirty="0" smtClean="0"/>
              <a:t>Python</a:t>
            </a:r>
            <a:r>
              <a:rPr lang="zh-CN" altLang="en-US" sz="3000" dirty="0" smtClean="0"/>
              <a:t>全栈班</a:t>
            </a:r>
          </a:p>
        </p:txBody>
      </p:sp>
      <p:sp>
        <p:nvSpPr>
          <p:cNvPr id="14" name="Rectangle 3"/>
          <p:cNvSpPr txBox="1">
            <a:spLocks noChangeArrowheads="1"/>
          </p:cNvSpPr>
          <p:nvPr userDrawn="1"/>
        </p:nvSpPr>
        <p:spPr bwMode="auto">
          <a:xfrm>
            <a:off x="1547813" y="4221163"/>
            <a:ext cx="3098800" cy="1465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1038" indent="-327422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19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78694" indent="-2964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o"/>
              <a:defRPr sz="17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70397" indent="-2905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n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70435" indent="-298847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mtClean="0"/>
              <a:t>赵天宇</a:t>
            </a:r>
          </a:p>
          <a:p>
            <a:r>
              <a:rPr lang="en-US" altLang="zh-CN" smtClean="0"/>
              <a:t>ztypl@hotmail.com</a:t>
            </a:r>
          </a:p>
          <a:p>
            <a:fld id="{BBB03C1E-6B36-441B-9FFE-D377CAF69C91}" type="datetime2">
              <a:rPr lang="zh-CN" altLang="en-US" smtClean="0"/>
              <a:pPr/>
              <a:t>2017年3月11日</a:t>
            </a:fld>
            <a:endParaRPr lang="en-US" altLang="zh-CN" dirty="0" smtClean="0"/>
          </a:p>
        </p:txBody>
      </p:sp>
      <p:sp>
        <p:nvSpPr>
          <p:cNvPr id="19" name="标题 1"/>
          <p:cNvSpPr>
            <a:spLocks noGrp="1"/>
          </p:cNvSpPr>
          <p:nvPr>
            <p:ph type="title" hasCustomPrompt="1"/>
          </p:nvPr>
        </p:nvSpPr>
        <p:spPr>
          <a:xfrm>
            <a:off x="684214" y="3071815"/>
            <a:ext cx="7773985" cy="603250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zh-CN" altLang="en-US" dirty="0" smtClean="0"/>
              <a:t>标题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152"/>
          <a:stretch/>
        </p:blipFill>
        <p:spPr>
          <a:xfrm>
            <a:off x="6470072" y="1135665"/>
            <a:ext cx="2291938" cy="853473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6FC0A0C-D2BF-F54B-AC69-85D92687E128}" type="datetime2">
              <a:rPr lang="zh-CN" altLang="en-US" smtClean="0"/>
              <a:t>2017年3月11日</a:t>
            </a:fld>
            <a:endParaRPr lang="en-US" altLang="zh-CN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11" name="幻灯片编号占位符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49C382-F21B-4F65-934A-3F0D2F502330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0438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149BC0-8F7C-AD4E-A5EF-723D6509022B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76DE60-C711-4BA1-89FA-B3D593B7068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154486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3839" y="304800"/>
            <a:ext cx="2001837" cy="57150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66739" y="304800"/>
            <a:ext cx="5854700" cy="57150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9C4954-FBA6-004C-9F64-B5906C493530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FB4A79-6BE8-40EC-BDB0-48DD8C437C8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766324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4675" y="304800"/>
            <a:ext cx="8001000" cy="60325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566738" y="1052515"/>
            <a:ext cx="3924300" cy="49672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052515"/>
            <a:ext cx="3924300" cy="49672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EC5EC9-DAF2-2246-B1A8-BF50D3A94F16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723442-E96E-4C6E-8722-C73A57029C8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116868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566739" y="304800"/>
            <a:ext cx="8008937" cy="5715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4BCBA9-A64B-4A40-8440-30FE5787C8B2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D60A81-C5CE-4C6A-B06A-8C63994BD1F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235661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C9EB70-B654-4058-838F-8806615D92E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359282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</p:spPr>
        <p:txBody>
          <a:bodyPr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/>
            </a:lvl1pPr>
            <a:lvl2pPr marL="342900" indent="0">
              <a:buNone/>
              <a:defRPr sz="1500"/>
            </a:lvl2pPr>
            <a:lvl3pPr marL="685800" indent="0">
              <a:buNone/>
              <a:defRPr sz="135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dirty="0" smtClean="0"/>
            </a:lvl1pPr>
          </a:lstStyle>
          <a:p>
            <a:pPr>
              <a:defRPr/>
            </a:pPr>
            <a:fld id="{841F93BA-D9BF-BC4B-BA86-175867B95F50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FB17D4-0CBA-41AA-B1E7-777C77D3147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262488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1052515"/>
            <a:ext cx="3924300" cy="49672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3438" y="1052515"/>
            <a:ext cx="3924300" cy="49672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97A401-5AD9-944A-97D0-B7D938414F8F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E24B7B-9641-4218-96EA-4FB23F3BE45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443474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7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9" y="1681163"/>
            <a:ext cx="386873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9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FD3F11-29DF-7F43-BDD3-524D0F58A418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6F7E86-116C-4042-9219-A367F613575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50834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714152-BEE6-8740-8BC2-BEA8A9605BAA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5BF7A6-B673-4A63-84E3-2FA03A2DC2F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431494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C1308E-237D-9F4E-8509-7AA24F98750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520A00-DFEE-41D0-B888-E25B8595F38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210638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7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49DA4E-5C6F-FB47-BC01-AAA2D0AD43C8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AD8893-B835-4572-8C64-ECF747F24F7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388315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9" y="457200"/>
            <a:ext cx="2949575" cy="1600200"/>
          </a:xfrm>
        </p:spPr>
        <p:txBody>
          <a:bodyPr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7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9" y="2057400"/>
            <a:ext cx="2949575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B90F44-F846-E443-858D-216A0A768584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算法基础</a:t>
            </a:r>
            <a:endParaRPr lang="zh-CN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E18B23-9643-4F6C-A294-67F1FB31CEF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25009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pattFill prst="ltHorz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4675" y="304800"/>
            <a:ext cx="8001000" cy="603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052515"/>
            <a:ext cx="8001000" cy="4967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</a:p>
        </p:txBody>
      </p:sp>
      <p:sp>
        <p:nvSpPr>
          <p:cNvPr id="1028" name="AutoShape 4"/>
          <p:cNvSpPr>
            <a:spLocks noChangeArrowheads="1"/>
          </p:cNvSpPr>
          <p:nvPr/>
        </p:nvSpPr>
        <p:spPr bwMode="auto">
          <a:xfrm>
            <a:off x="609601" y="908050"/>
            <a:ext cx="7958138" cy="109538"/>
          </a:xfrm>
          <a:custGeom>
            <a:avLst/>
            <a:gdLst>
              <a:gd name="T0" fmla="*/ 0 w 1000"/>
              <a:gd name="T1" fmla="*/ 0 h 1000"/>
              <a:gd name="T2" fmla="*/ 2147483646 w 1000"/>
              <a:gd name="T3" fmla="*/ 0 h 1000"/>
              <a:gd name="T4" fmla="*/ 2147483646 w 1000"/>
              <a:gd name="T5" fmla="*/ 2147483646 h 1000"/>
              <a:gd name="T6" fmla="*/ 0 w 1000"/>
              <a:gd name="T7" fmla="*/ 2147483646 h 1000"/>
              <a:gd name="T8" fmla="*/ 0 w 1000"/>
              <a:gd name="T9" fmla="*/ 0 h 1000"/>
              <a:gd name="T10" fmla="*/ 2147483646 w 1000"/>
              <a:gd name="T11" fmla="*/ 0 h 10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lnTo>
                  <a:pt x="0" y="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zh-CN" altLang="en-US" sz="1350"/>
          </a:p>
        </p:txBody>
      </p:sp>
      <p:sp>
        <p:nvSpPr>
          <p:cNvPr id="1029" name="Line 5"/>
          <p:cNvSpPr>
            <a:spLocks noChangeShapeType="1"/>
          </p:cNvSpPr>
          <p:nvPr/>
        </p:nvSpPr>
        <p:spPr bwMode="auto">
          <a:xfrm flipV="1">
            <a:off x="609600" y="6308725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1350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81752"/>
            <a:ext cx="19812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900"/>
            </a:lvl1pPr>
          </a:lstStyle>
          <a:p>
            <a:pPr>
              <a:defRPr/>
            </a:pPr>
            <a:fld id="{7BCF5363-C0A9-D348-A026-116C987FE407}" type="datetime2">
              <a:rPr lang="zh-CN" altLang="en-US" smtClean="0"/>
              <a:t>2017年3月11日</a:t>
            </a:fld>
            <a:endParaRPr lang="en-US" altLang="zh-CN" dirty="0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81752"/>
            <a:ext cx="2895600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900"/>
            </a:lvl1pPr>
          </a:lstStyle>
          <a:p>
            <a:pPr>
              <a:defRPr/>
            </a:pPr>
            <a:r>
              <a:rPr lang="zh-CN" altLang="en-US" dirty="0" smtClean="0"/>
              <a:t>算法基础</a:t>
            </a:r>
            <a:endParaRPr lang="zh-CN" altLang="en-US" dirty="0"/>
          </a:p>
        </p:txBody>
      </p:sp>
      <p:sp>
        <p:nvSpPr>
          <p:cNvPr id="6152" name="Rectangle 8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53190"/>
            <a:ext cx="1981200" cy="268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900"/>
            </a:lvl1pPr>
          </a:lstStyle>
          <a:p>
            <a:pPr>
              <a:defRPr/>
            </a:pPr>
            <a:fld id="{0149C382-F21B-4F65-934A-3F0D2F50233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152"/>
          <a:stretch/>
        </p:blipFill>
        <p:spPr>
          <a:xfrm>
            <a:off x="6553200" y="212875"/>
            <a:ext cx="2291938" cy="85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44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iming>
    <p:tnLst>
      <p:par>
        <p:cTn id="1" dur="indefinite" restart="never" nodeType="tmRoot"/>
      </p:par>
    </p:tnLst>
  </p:timing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5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5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5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5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5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5pPr>
      <a:lvl6pPr marL="342900" algn="l" rtl="0" fontAlgn="base">
        <a:spcBef>
          <a:spcPct val="0"/>
        </a:spcBef>
        <a:spcAft>
          <a:spcPct val="0"/>
        </a:spcAft>
        <a:defRPr sz="285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6pPr>
      <a:lvl7pPr marL="685800" algn="l" rtl="0" fontAlgn="base">
        <a:spcBef>
          <a:spcPct val="0"/>
        </a:spcBef>
        <a:spcAft>
          <a:spcPct val="0"/>
        </a:spcAft>
        <a:defRPr sz="285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7pPr>
      <a:lvl8pPr marL="1028700" algn="l" rtl="0" fontAlgn="base">
        <a:spcBef>
          <a:spcPct val="0"/>
        </a:spcBef>
        <a:spcAft>
          <a:spcPct val="0"/>
        </a:spcAft>
        <a:defRPr sz="285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8pPr>
      <a:lvl9pPr marL="1371600" algn="l" rtl="0" fontAlgn="base">
        <a:spcBef>
          <a:spcPct val="0"/>
        </a:spcBef>
        <a:spcAft>
          <a:spcPct val="0"/>
        </a:spcAft>
        <a:defRPr sz="2850">
          <a:solidFill>
            <a:schemeClr val="tx2"/>
          </a:solidFill>
          <a:latin typeface="Verdana" panose="020B0604030504040204" pitchFamily="34" charset="0"/>
          <a:ea typeface="宋体" panose="02010600030101010101" pitchFamily="2" charset="-122"/>
        </a:defRPr>
      </a:lvl9pPr>
    </p:titleStyle>
    <p:bodyStyle>
      <a:lvl1pPr marL="352425" indent="-352425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2250" kern="1200">
          <a:solidFill>
            <a:schemeClr val="tx1"/>
          </a:solidFill>
          <a:latin typeface="+mn-lt"/>
          <a:ea typeface="+mn-ea"/>
          <a:cs typeface="+mn-cs"/>
        </a:defRPr>
      </a:lvl1pPr>
      <a:lvl2pPr marL="681038" indent="-327422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78694" indent="-296466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o"/>
        <a:defRPr sz="1725" kern="1200">
          <a:solidFill>
            <a:schemeClr val="tx1"/>
          </a:solidFill>
          <a:latin typeface="+mn-lt"/>
          <a:ea typeface="+mn-ea"/>
          <a:cs typeface="+mn-cs"/>
        </a:defRPr>
      </a:lvl3pPr>
      <a:lvl4pPr marL="1270397" indent="-2905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70435" indent="-298847" algn="l" rtl="0" eaLnBrk="0" fontAlgn="base" hangingPunct="0"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数据结构基础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390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迷宫问题</a:t>
            </a:r>
            <a:r>
              <a:rPr kumimoji="1" lang="en-US" altLang="zh-CN" dirty="0" smtClean="0"/>
              <a:t>——</a:t>
            </a:r>
            <a:r>
              <a:rPr kumimoji="1" lang="zh-CN" altLang="en-US" smtClean="0"/>
              <a:t>栈实现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r-IN" altLang="zh-CN" sz="1400" dirty="0" err="1"/>
              <a:t>dirs</a:t>
            </a:r>
            <a:r>
              <a:rPr lang="mr-IN" altLang="zh-CN" sz="1400" dirty="0"/>
              <a:t> = [</a:t>
            </a:r>
            <a:r>
              <a:rPr lang="mr-IN" altLang="zh-CN" sz="1400" b="1" dirty="0" err="1"/>
              <a:t>lambda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x</a:t>
            </a:r>
            <a:r>
              <a:rPr lang="mr-IN" altLang="zh-CN" sz="1400" dirty="0"/>
              <a:t>, </a:t>
            </a:r>
            <a:r>
              <a:rPr lang="mr-IN" altLang="zh-CN" sz="1400" dirty="0" err="1"/>
              <a:t>y</a:t>
            </a:r>
            <a:r>
              <a:rPr lang="mr-IN" altLang="zh-CN" sz="1400" dirty="0"/>
              <a:t>: (</a:t>
            </a:r>
            <a:r>
              <a:rPr lang="mr-IN" altLang="zh-CN" sz="1400" dirty="0" err="1"/>
              <a:t>x</a:t>
            </a:r>
            <a:r>
              <a:rPr lang="mr-IN" altLang="zh-CN" sz="1400" dirty="0"/>
              <a:t> + 1, </a:t>
            </a:r>
            <a:r>
              <a:rPr lang="mr-IN" altLang="zh-CN" sz="1400" dirty="0" err="1"/>
              <a:t>y</a:t>
            </a:r>
            <a:r>
              <a:rPr lang="mr-IN" altLang="zh-CN" sz="1400" dirty="0"/>
              <a:t>), </a:t>
            </a:r>
            <a:r>
              <a:rPr lang="mr-IN" altLang="zh-CN" sz="1400" b="1" dirty="0" err="1"/>
              <a:t>lambda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x</a:t>
            </a:r>
            <a:r>
              <a:rPr lang="mr-IN" altLang="zh-CN" sz="1400" dirty="0"/>
              <a:t>, </a:t>
            </a:r>
            <a:r>
              <a:rPr lang="mr-IN" altLang="zh-CN" sz="1400" dirty="0" err="1"/>
              <a:t>y</a:t>
            </a:r>
            <a:r>
              <a:rPr lang="mr-IN" altLang="zh-CN" sz="1400" dirty="0"/>
              <a:t>: (</a:t>
            </a:r>
            <a:r>
              <a:rPr lang="mr-IN" altLang="zh-CN" sz="1400" dirty="0" err="1"/>
              <a:t>x</a:t>
            </a:r>
            <a:r>
              <a:rPr lang="mr-IN" altLang="zh-CN" sz="1400" dirty="0"/>
              <a:t> - 1, </a:t>
            </a:r>
            <a:r>
              <a:rPr lang="mr-IN" altLang="zh-CN" sz="1400" dirty="0" err="1"/>
              <a:t>y</a:t>
            </a:r>
            <a:r>
              <a:rPr lang="mr-IN" altLang="zh-CN" sz="1400" dirty="0"/>
              <a:t>), </a:t>
            </a:r>
            <a:r>
              <a:rPr lang="mr-IN" altLang="zh-CN" sz="1400" b="1" dirty="0" err="1" smtClean="0"/>
              <a:t>lambda</a:t>
            </a:r>
            <a:r>
              <a:rPr lang="mr-IN" altLang="zh-CN" sz="1400" b="1" dirty="0" smtClean="0"/>
              <a:t> </a:t>
            </a:r>
            <a:r>
              <a:rPr lang="mr-IN" altLang="zh-CN" sz="1400" dirty="0" err="1"/>
              <a:t>x</a:t>
            </a:r>
            <a:r>
              <a:rPr lang="mr-IN" altLang="zh-CN" sz="1400" dirty="0"/>
              <a:t>, </a:t>
            </a:r>
            <a:r>
              <a:rPr lang="mr-IN" altLang="zh-CN" sz="1400" dirty="0" err="1"/>
              <a:t>y</a:t>
            </a:r>
            <a:r>
              <a:rPr lang="mr-IN" altLang="zh-CN" sz="1400" dirty="0"/>
              <a:t>: (</a:t>
            </a:r>
            <a:r>
              <a:rPr lang="mr-IN" altLang="zh-CN" sz="1400" dirty="0" err="1"/>
              <a:t>x</a:t>
            </a:r>
            <a:r>
              <a:rPr lang="mr-IN" altLang="zh-CN" sz="1400" dirty="0"/>
              <a:t>, </a:t>
            </a:r>
            <a:r>
              <a:rPr lang="mr-IN" altLang="zh-CN" sz="1400" dirty="0" err="1"/>
              <a:t>y</a:t>
            </a:r>
            <a:r>
              <a:rPr lang="mr-IN" altLang="zh-CN" sz="1400" dirty="0"/>
              <a:t> - 1), </a:t>
            </a:r>
            <a:r>
              <a:rPr lang="mr-IN" altLang="zh-CN" sz="1400" b="1" dirty="0" err="1"/>
              <a:t>lambda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x</a:t>
            </a:r>
            <a:r>
              <a:rPr lang="mr-IN" altLang="zh-CN" sz="1400" dirty="0"/>
              <a:t>, </a:t>
            </a:r>
            <a:r>
              <a:rPr lang="mr-IN" altLang="zh-CN" sz="1400" dirty="0" err="1"/>
              <a:t>y</a:t>
            </a:r>
            <a:r>
              <a:rPr lang="mr-IN" altLang="zh-CN" sz="1400" dirty="0"/>
              <a:t>: (</a:t>
            </a:r>
            <a:r>
              <a:rPr lang="mr-IN" altLang="zh-CN" sz="1400" dirty="0" err="1"/>
              <a:t>x</a:t>
            </a:r>
            <a:r>
              <a:rPr lang="mr-IN" altLang="zh-CN" sz="1400" dirty="0"/>
              <a:t>, </a:t>
            </a:r>
            <a:r>
              <a:rPr lang="mr-IN" altLang="zh-CN" sz="1400" dirty="0" err="1"/>
              <a:t>y</a:t>
            </a:r>
            <a:r>
              <a:rPr lang="mr-IN" altLang="zh-CN" sz="1400" dirty="0"/>
              <a:t> + 1</a:t>
            </a:r>
            <a:r>
              <a:rPr lang="mr-IN" altLang="zh-CN" sz="1400" dirty="0" smtClean="0"/>
              <a:t>)]</a:t>
            </a:r>
            <a:r>
              <a:rPr lang="mr-IN" altLang="zh-CN" sz="1400" dirty="0"/>
              <a:t/>
            </a:r>
            <a:br>
              <a:rPr lang="mr-IN" altLang="zh-CN" sz="1400" dirty="0"/>
            </a:br>
            <a:r>
              <a:rPr lang="mr-IN" altLang="zh-CN" sz="1400" dirty="0"/>
              <a:t/>
            </a:r>
            <a:br>
              <a:rPr lang="mr-IN" altLang="zh-CN" sz="1400" dirty="0"/>
            </a:br>
            <a:r>
              <a:rPr lang="mr-IN" altLang="zh-CN" sz="1400" b="1" dirty="0" err="1"/>
              <a:t>def</a:t>
            </a:r>
            <a:r>
              <a:rPr lang="mr-IN" altLang="zh-CN" sz="1400" b="1" dirty="0"/>
              <a:t> </a:t>
            </a:r>
            <a:r>
              <a:rPr lang="mr-IN" altLang="zh-CN" sz="1400" b="1" dirty="0" err="1"/>
              <a:t>mgpath</a:t>
            </a:r>
            <a:r>
              <a:rPr lang="mr-IN" altLang="zh-CN" sz="1400" dirty="0"/>
              <a:t>(x1, y1, x2, y2):</a:t>
            </a:r>
            <a:br>
              <a:rPr lang="mr-IN" altLang="zh-CN" sz="1400" dirty="0"/>
            </a:br>
            <a:r>
              <a:rPr lang="mr-IN" altLang="zh-CN" sz="1400" dirty="0"/>
              <a:t>    </a:t>
            </a:r>
            <a:r>
              <a:rPr lang="mr-IN" altLang="zh-CN" sz="1400" dirty="0" err="1"/>
              <a:t>stack</a:t>
            </a:r>
            <a:r>
              <a:rPr lang="mr-IN" altLang="zh-CN" sz="1400" dirty="0"/>
              <a:t> = []</a:t>
            </a:r>
            <a:br>
              <a:rPr lang="mr-IN" altLang="zh-CN" sz="1400" dirty="0"/>
            </a:br>
            <a:r>
              <a:rPr lang="mr-IN" altLang="zh-CN" sz="1400" dirty="0"/>
              <a:t>    </a:t>
            </a:r>
            <a:r>
              <a:rPr lang="mr-IN" altLang="zh-CN" sz="1400" dirty="0" err="1"/>
              <a:t>stack.append</a:t>
            </a:r>
            <a:r>
              <a:rPr lang="mr-IN" altLang="zh-CN" sz="1400" dirty="0"/>
              <a:t>((x1, y1))</a:t>
            </a:r>
            <a:br>
              <a:rPr lang="mr-IN" altLang="zh-CN" sz="1400" dirty="0"/>
            </a:br>
            <a:r>
              <a:rPr lang="mr-IN" altLang="zh-CN" sz="1400" dirty="0"/>
              <a:t>    </a:t>
            </a:r>
            <a:r>
              <a:rPr lang="mr-IN" altLang="zh-CN" sz="1400" b="1" dirty="0" err="1"/>
              <a:t>while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len</a:t>
            </a:r>
            <a:r>
              <a:rPr lang="mr-IN" altLang="zh-CN" sz="1400" dirty="0"/>
              <a:t>(</a:t>
            </a:r>
            <a:r>
              <a:rPr lang="mr-IN" altLang="zh-CN" sz="1400" dirty="0" err="1"/>
              <a:t>stack</a:t>
            </a:r>
            <a:r>
              <a:rPr lang="mr-IN" altLang="zh-CN" sz="1400" dirty="0"/>
              <a:t>) &gt; 0:  # </a:t>
            </a:r>
            <a:r>
              <a:rPr lang="zh-CN" altLang="mr-IN" sz="1400" dirty="0"/>
              <a:t>栈不空时循环</a:t>
            </a:r>
            <a:br>
              <a:rPr lang="zh-CN" altLang="mr-IN" sz="1400" dirty="0"/>
            </a:br>
            <a:r>
              <a:rPr lang="zh-CN" altLang="mr-IN" sz="1400" dirty="0"/>
              <a:t>        </a:t>
            </a:r>
            <a:r>
              <a:rPr lang="mr-IN" altLang="zh-CN" sz="1400" dirty="0" err="1"/>
              <a:t>curNode</a:t>
            </a:r>
            <a:r>
              <a:rPr lang="mr-IN" altLang="zh-CN" sz="1400" dirty="0"/>
              <a:t> = </a:t>
            </a:r>
            <a:r>
              <a:rPr lang="mr-IN" altLang="zh-CN" sz="1400" dirty="0" err="1"/>
              <a:t>stack</a:t>
            </a:r>
            <a:r>
              <a:rPr lang="mr-IN" altLang="zh-CN" sz="1400" dirty="0"/>
              <a:t>[-1]  # </a:t>
            </a:r>
            <a:r>
              <a:rPr lang="zh-CN" altLang="mr-IN" sz="1400" dirty="0"/>
              <a:t>查看栈顶元素</a:t>
            </a:r>
            <a:br>
              <a:rPr lang="zh-CN" altLang="mr-IN" sz="1400" dirty="0"/>
            </a:br>
            <a:r>
              <a:rPr lang="zh-CN" altLang="mr-IN" sz="1400" dirty="0"/>
              <a:t>        </a:t>
            </a:r>
            <a:r>
              <a:rPr lang="mr-IN" altLang="zh-CN" sz="1400" b="1" dirty="0" err="1"/>
              <a:t>if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curNode</a:t>
            </a:r>
            <a:r>
              <a:rPr lang="mr-IN" altLang="zh-CN" sz="1400" dirty="0"/>
              <a:t>[0] == x2 </a:t>
            </a:r>
            <a:r>
              <a:rPr lang="mr-IN" altLang="zh-CN" sz="1400" b="1" dirty="0" err="1"/>
              <a:t>and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curNode</a:t>
            </a:r>
            <a:r>
              <a:rPr lang="mr-IN" altLang="zh-CN" sz="1400" dirty="0"/>
              <a:t>[1]:</a:t>
            </a:r>
            <a:br>
              <a:rPr lang="mr-IN" altLang="zh-CN" sz="1400" dirty="0"/>
            </a:br>
            <a:r>
              <a:rPr lang="mr-IN" altLang="zh-CN" sz="1400" dirty="0"/>
              <a:t>            # </a:t>
            </a:r>
            <a:r>
              <a:rPr lang="zh-CN" altLang="mr-IN" sz="1400" dirty="0"/>
              <a:t>到达终点</a:t>
            </a:r>
            <a:br>
              <a:rPr lang="zh-CN" altLang="mr-IN" sz="1400" dirty="0"/>
            </a:br>
            <a:r>
              <a:rPr lang="zh-CN" altLang="mr-IN" sz="1400" dirty="0"/>
              <a:t>            </a:t>
            </a:r>
            <a:r>
              <a:rPr lang="mr-IN" altLang="zh-CN" sz="1400" b="1" dirty="0" err="1"/>
              <a:t>for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p</a:t>
            </a:r>
            <a:r>
              <a:rPr lang="mr-IN" altLang="zh-CN" sz="1400" dirty="0"/>
              <a:t> </a:t>
            </a:r>
            <a:r>
              <a:rPr lang="mr-IN" altLang="zh-CN" sz="1400" b="1" dirty="0" err="1"/>
              <a:t>in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stack</a:t>
            </a:r>
            <a:r>
              <a:rPr lang="mr-IN" altLang="zh-CN" sz="1400" dirty="0"/>
              <a:t>:</a:t>
            </a:r>
            <a:br>
              <a:rPr lang="mr-IN" altLang="zh-CN" sz="1400" dirty="0"/>
            </a:br>
            <a:r>
              <a:rPr lang="mr-IN" altLang="zh-CN" sz="1400" dirty="0"/>
              <a:t>                </a:t>
            </a:r>
            <a:r>
              <a:rPr lang="mr-IN" altLang="zh-CN" sz="1400" dirty="0" err="1"/>
              <a:t>print</a:t>
            </a:r>
            <a:r>
              <a:rPr lang="mr-IN" altLang="zh-CN" sz="1400" dirty="0"/>
              <a:t>(</a:t>
            </a:r>
            <a:r>
              <a:rPr lang="mr-IN" altLang="zh-CN" sz="1400" dirty="0" err="1"/>
              <a:t>p</a:t>
            </a:r>
            <a:r>
              <a:rPr lang="mr-IN" altLang="zh-CN" sz="1400" dirty="0"/>
              <a:t>)</a:t>
            </a:r>
            <a:br>
              <a:rPr lang="mr-IN" altLang="zh-CN" sz="1400" dirty="0"/>
            </a:br>
            <a:r>
              <a:rPr lang="mr-IN" altLang="zh-CN" sz="1400" dirty="0"/>
              <a:t>            </a:t>
            </a:r>
            <a:r>
              <a:rPr lang="mr-IN" altLang="zh-CN" sz="1400" b="1" dirty="0" err="1"/>
              <a:t>break</a:t>
            </a:r>
            <a:r>
              <a:rPr lang="mr-IN" altLang="zh-CN" sz="1400" b="1" dirty="0"/>
              <a:t/>
            </a:r>
            <a:br>
              <a:rPr lang="mr-IN" altLang="zh-CN" sz="1400" b="1" dirty="0"/>
            </a:br>
            <a:r>
              <a:rPr lang="mr-IN" altLang="zh-CN" sz="1400" b="1" dirty="0"/>
              <a:t>        </a:t>
            </a:r>
            <a:r>
              <a:rPr lang="mr-IN" altLang="zh-CN" sz="1400" b="1" dirty="0" err="1"/>
              <a:t>for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dir</a:t>
            </a:r>
            <a:r>
              <a:rPr lang="mr-IN" altLang="zh-CN" sz="1400" dirty="0"/>
              <a:t> </a:t>
            </a:r>
            <a:r>
              <a:rPr lang="mr-IN" altLang="zh-CN" sz="1400" b="1" dirty="0" err="1"/>
              <a:t>in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dirs</a:t>
            </a:r>
            <a:r>
              <a:rPr lang="mr-IN" altLang="zh-CN" sz="1400" dirty="0"/>
              <a:t>:</a:t>
            </a:r>
            <a:br>
              <a:rPr lang="mr-IN" altLang="zh-CN" sz="1400" dirty="0"/>
            </a:br>
            <a:r>
              <a:rPr lang="mr-IN" altLang="zh-CN" sz="1400" dirty="0"/>
              <a:t>            </a:t>
            </a:r>
            <a:r>
              <a:rPr lang="mr-IN" altLang="zh-CN" sz="1400" dirty="0" err="1"/>
              <a:t>nextNode</a:t>
            </a:r>
            <a:r>
              <a:rPr lang="mr-IN" altLang="zh-CN" sz="1400" dirty="0"/>
              <a:t> = </a:t>
            </a:r>
            <a:r>
              <a:rPr lang="mr-IN" altLang="zh-CN" sz="1400" dirty="0" err="1"/>
              <a:t>dir</a:t>
            </a:r>
            <a:r>
              <a:rPr lang="mr-IN" altLang="zh-CN" sz="1400" dirty="0"/>
              <a:t>(*</a:t>
            </a:r>
            <a:r>
              <a:rPr lang="mr-IN" altLang="zh-CN" sz="1400" dirty="0" err="1"/>
              <a:t>curNode</a:t>
            </a:r>
            <a:r>
              <a:rPr lang="mr-IN" altLang="zh-CN" sz="1400" dirty="0"/>
              <a:t>)</a:t>
            </a:r>
            <a:br>
              <a:rPr lang="mr-IN" altLang="zh-CN" sz="1400" dirty="0"/>
            </a:br>
            <a:r>
              <a:rPr lang="mr-IN" altLang="zh-CN" sz="1400" dirty="0"/>
              <a:t>            </a:t>
            </a:r>
            <a:r>
              <a:rPr lang="mr-IN" altLang="zh-CN" sz="1400" b="1" dirty="0" err="1"/>
              <a:t>if</a:t>
            </a:r>
            <a:r>
              <a:rPr lang="mr-IN" altLang="zh-CN" sz="1400" b="1" dirty="0"/>
              <a:t> </a:t>
            </a:r>
            <a:r>
              <a:rPr lang="mr-IN" altLang="zh-CN" sz="1400" dirty="0" err="1"/>
              <a:t>mg</a:t>
            </a:r>
            <a:r>
              <a:rPr lang="mr-IN" altLang="zh-CN" sz="1400" dirty="0"/>
              <a:t>[</a:t>
            </a:r>
            <a:r>
              <a:rPr lang="mr-IN" altLang="zh-CN" sz="1400" dirty="0" err="1"/>
              <a:t>nextNode</a:t>
            </a:r>
            <a:r>
              <a:rPr lang="mr-IN" altLang="zh-CN" sz="1400" dirty="0"/>
              <a:t>[0]][</a:t>
            </a:r>
            <a:r>
              <a:rPr lang="mr-IN" altLang="zh-CN" sz="1400" dirty="0" err="1"/>
              <a:t>nextNode</a:t>
            </a:r>
            <a:r>
              <a:rPr lang="mr-IN" altLang="zh-CN" sz="1400" dirty="0"/>
              <a:t>[1]] == 0:  # </a:t>
            </a:r>
            <a:r>
              <a:rPr lang="zh-CN" altLang="mr-IN" sz="1400" dirty="0"/>
              <a:t>找到了下一个方块</a:t>
            </a:r>
            <a:br>
              <a:rPr lang="zh-CN" altLang="mr-IN" sz="1400" dirty="0"/>
            </a:br>
            <a:r>
              <a:rPr lang="zh-CN" altLang="mr-IN" sz="1400" dirty="0"/>
              <a:t>                </a:t>
            </a:r>
            <a:r>
              <a:rPr lang="mr-IN" altLang="zh-CN" sz="1400" dirty="0" err="1"/>
              <a:t>stack.append</a:t>
            </a:r>
            <a:r>
              <a:rPr lang="mr-IN" altLang="zh-CN" sz="1400" dirty="0"/>
              <a:t>(</a:t>
            </a:r>
            <a:r>
              <a:rPr lang="mr-IN" altLang="zh-CN" sz="1400" dirty="0" err="1"/>
              <a:t>nextNode</a:t>
            </a:r>
            <a:r>
              <a:rPr lang="mr-IN" altLang="zh-CN" sz="1400" dirty="0"/>
              <a:t>)</a:t>
            </a:r>
            <a:br>
              <a:rPr lang="mr-IN" altLang="zh-CN" sz="1400" dirty="0"/>
            </a:br>
            <a:r>
              <a:rPr lang="mr-IN" altLang="zh-CN" sz="1400" dirty="0"/>
              <a:t>                </a:t>
            </a:r>
            <a:r>
              <a:rPr lang="mr-IN" altLang="zh-CN" sz="1400" dirty="0" err="1"/>
              <a:t>mg</a:t>
            </a:r>
            <a:r>
              <a:rPr lang="mr-IN" altLang="zh-CN" sz="1400" dirty="0"/>
              <a:t>[</a:t>
            </a:r>
            <a:r>
              <a:rPr lang="mr-IN" altLang="zh-CN" sz="1400" dirty="0" err="1"/>
              <a:t>nextNode</a:t>
            </a:r>
            <a:r>
              <a:rPr lang="mr-IN" altLang="zh-CN" sz="1400" dirty="0"/>
              <a:t>[0]][</a:t>
            </a:r>
            <a:r>
              <a:rPr lang="mr-IN" altLang="zh-CN" sz="1400" dirty="0" err="1"/>
              <a:t>nextNode</a:t>
            </a:r>
            <a:r>
              <a:rPr lang="mr-IN" altLang="zh-CN" sz="1400" dirty="0"/>
              <a:t>[1]] = -1  # </a:t>
            </a:r>
            <a:r>
              <a:rPr lang="zh-CN" altLang="mr-IN" sz="1400" dirty="0"/>
              <a:t>标记为已经走过，防止死循环</a:t>
            </a:r>
            <a:br>
              <a:rPr lang="zh-CN" altLang="mr-IN" sz="1400" dirty="0"/>
            </a:br>
            <a:r>
              <a:rPr lang="zh-CN" altLang="mr-IN" sz="1400" dirty="0"/>
              <a:t>                </a:t>
            </a:r>
            <a:r>
              <a:rPr lang="mr-IN" altLang="zh-CN" sz="1400" b="1" dirty="0" err="1"/>
              <a:t>break</a:t>
            </a:r>
            <a:r>
              <a:rPr lang="mr-IN" altLang="zh-CN" sz="1400" b="1" dirty="0"/>
              <a:t/>
            </a:r>
            <a:br>
              <a:rPr lang="mr-IN" altLang="zh-CN" sz="1400" b="1" dirty="0"/>
            </a:br>
            <a:r>
              <a:rPr lang="mr-IN" altLang="zh-CN" sz="1400" b="1" dirty="0"/>
              <a:t>        </a:t>
            </a:r>
            <a:r>
              <a:rPr lang="mr-IN" altLang="zh-CN" sz="1400" b="1" dirty="0" err="1"/>
              <a:t>else</a:t>
            </a:r>
            <a:r>
              <a:rPr lang="mr-IN" altLang="zh-CN" sz="1400" dirty="0"/>
              <a:t>:</a:t>
            </a:r>
            <a:br>
              <a:rPr lang="mr-IN" altLang="zh-CN" sz="1400" dirty="0"/>
            </a:br>
            <a:r>
              <a:rPr lang="mr-IN" altLang="zh-CN" sz="1400" dirty="0"/>
              <a:t>            </a:t>
            </a:r>
            <a:r>
              <a:rPr lang="mr-IN" altLang="zh-CN" sz="1400" dirty="0" err="1"/>
              <a:t>mg</a:t>
            </a:r>
            <a:r>
              <a:rPr lang="mr-IN" altLang="zh-CN" sz="1400" dirty="0"/>
              <a:t>[</a:t>
            </a:r>
            <a:r>
              <a:rPr lang="mr-IN" altLang="zh-CN" sz="1400" dirty="0" err="1"/>
              <a:t>curNode</a:t>
            </a:r>
            <a:r>
              <a:rPr lang="mr-IN" altLang="zh-CN" sz="1400" dirty="0"/>
              <a:t>[0]][</a:t>
            </a:r>
            <a:r>
              <a:rPr lang="mr-IN" altLang="zh-CN" sz="1400" dirty="0" err="1"/>
              <a:t>curNode</a:t>
            </a:r>
            <a:r>
              <a:rPr lang="mr-IN" altLang="zh-CN" sz="1400" dirty="0"/>
              <a:t>[1]] = -1  # </a:t>
            </a:r>
            <a:r>
              <a:rPr lang="zh-CN" altLang="mr-IN" sz="1400" dirty="0"/>
              <a:t>死路一条</a:t>
            </a:r>
            <a:br>
              <a:rPr lang="zh-CN" altLang="mr-IN" sz="1400" dirty="0"/>
            </a:br>
            <a:r>
              <a:rPr lang="zh-CN" altLang="mr-IN" sz="1400" dirty="0"/>
              <a:t>            </a:t>
            </a:r>
            <a:r>
              <a:rPr lang="mr-IN" altLang="zh-CN" sz="1400" dirty="0" err="1"/>
              <a:t>stack.pop</a:t>
            </a:r>
            <a:r>
              <a:rPr lang="mr-IN" altLang="zh-CN" sz="1400" dirty="0"/>
              <a:t>()</a:t>
            </a:r>
            <a:br>
              <a:rPr lang="mr-IN" altLang="zh-CN" sz="1400" dirty="0"/>
            </a:br>
            <a:r>
              <a:rPr lang="mr-IN" altLang="zh-CN" sz="1400" dirty="0"/>
              <a:t>    </a:t>
            </a:r>
            <a:r>
              <a:rPr lang="mr-IN" altLang="zh-CN" sz="1400" b="1" dirty="0" err="1"/>
              <a:t>return</a:t>
            </a:r>
            <a:r>
              <a:rPr lang="mr-IN" altLang="zh-CN" sz="1400" b="1" dirty="0"/>
              <a:t> </a:t>
            </a:r>
            <a:r>
              <a:rPr lang="mr-IN" altLang="zh-CN" sz="1400" b="1" dirty="0" err="1"/>
              <a:t>False</a:t>
            </a:r>
            <a:endParaRPr kumimoji="1" lang="zh-CN" altLang="en-US" sz="140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3740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队列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队列</a:t>
            </a:r>
            <a:r>
              <a:rPr kumimoji="1" lang="en-US" altLang="zh-CN" dirty="0" smtClean="0"/>
              <a:t>(Queue)</a:t>
            </a:r>
            <a:r>
              <a:rPr kumimoji="1" lang="zh-CN" altLang="en-US" dirty="0" smtClean="0"/>
              <a:t>是一个数据集合，仅允许在列表的一端进行插入，另一端进行删除。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进行插入的一端称为队尾</a:t>
            </a:r>
            <a:r>
              <a:rPr kumimoji="1" lang="en-US" altLang="zh-CN" dirty="0" smtClean="0"/>
              <a:t>(rear)</a:t>
            </a:r>
            <a:r>
              <a:rPr kumimoji="1" lang="zh-CN" altLang="en-US" dirty="0" smtClean="0"/>
              <a:t>，插入动作称为进队或入队</a:t>
            </a:r>
            <a:endParaRPr kumimoji="1" lang="en-US" altLang="zh-CN" dirty="0" smtClean="0"/>
          </a:p>
          <a:p>
            <a:r>
              <a:rPr kumimoji="1" lang="zh-CN" altLang="en-US" dirty="0" smtClean="0"/>
              <a:t>进行删除的一端称为队头</a:t>
            </a:r>
            <a:r>
              <a:rPr kumimoji="1" lang="en-US" altLang="zh-CN" dirty="0" smtClean="0"/>
              <a:t>(front)</a:t>
            </a:r>
            <a:r>
              <a:rPr kumimoji="1" lang="zh-CN" altLang="en-US" dirty="0" smtClean="0"/>
              <a:t>，删除动作称为出队</a:t>
            </a:r>
            <a:endParaRPr kumimoji="1" lang="en-US" altLang="zh-CN" dirty="0" smtClean="0"/>
          </a:p>
          <a:p>
            <a:r>
              <a:rPr kumimoji="1" lang="zh-CN" altLang="en-US" dirty="0" smtClean="0"/>
              <a:t>队列的性质：先进先出</a:t>
            </a:r>
            <a:r>
              <a:rPr kumimoji="1" lang="en-US" altLang="zh-CN" dirty="0" smtClean="0"/>
              <a:t>(First-in,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First-out)</a:t>
            </a:r>
          </a:p>
          <a:p>
            <a:endParaRPr kumimoji="1" lang="en-US" altLang="zh-CN" dirty="0"/>
          </a:p>
          <a:p>
            <a:r>
              <a:rPr kumimoji="1" lang="zh-CN" altLang="en-US" dirty="0" smtClean="0"/>
              <a:t>双向队列：队列的两端都允许进行进队和出队操作。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11</a:t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4539141"/>
            <a:ext cx="5941028" cy="1279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2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队列的实现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队列能否简单用列表实现？为什么？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使用方法：</a:t>
            </a:r>
            <a:r>
              <a:rPr kumimoji="1" lang="en-US" altLang="zh-CN" dirty="0" smtClean="0"/>
              <a:t>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collections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import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deque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创建队列：</a:t>
            </a:r>
            <a:r>
              <a:rPr kumimoji="1" lang="en-US" altLang="zh-CN" dirty="0" smtClean="0"/>
              <a:t>queue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deque</a:t>
            </a:r>
            <a:r>
              <a:rPr kumimoji="1" lang="en-US" altLang="zh-CN" dirty="0" smtClean="0"/>
              <a:t>(li)</a:t>
            </a:r>
          </a:p>
          <a:p>
            <a:pPr lvl="1"/>
            <a:r>
              <a:rPr kumimoji="1" lang="zh-CN" altLang="en-US" dirty="0" smtClean="0"/>
              <a:t>进队：</a:t>
            </a:r>
            <a:r>
              <a:rPr kumimoji="1" lang="en-US" altLang="zh-CN" dirty="0" smtClean="0"/>
              <a:t>append</a:t>
            </a:r>
          </a:p>
          <a:p>
            <a:pPr lvl="1"/>
            <a:r>
              <a:rPr kumimoji="1" lang="zh-CN" altLang="en-US" dirty="0" smtClean="0"/>
              <a:t>出队：</a:t>
            </a:r>
            <a:r>
              <a:rPr kumimoji="1" lang="en-US" altLang="zh-CN" dirty="0" err="1" smtClean="0"/>
              <a:t>popleft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双向队列队首进队：</a:t>
            </a:r>
            <a:r>
              <a:rPr kumimoji="1" lang="en-US" altLang="zh-CN" dirty="0" err="1" smtClean="0"/>
              <a:t>appendleft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双向队列队尾进队：</a:t>
            </a:r>
            <a:r>
              <a:rPr kumimoji="1" lang="en-US" altLang="zh-CN" dirty="0" smtClean="0"/>
              <a:t>pop</a:t>
            </a:r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63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队列的实现原理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初步设想：列表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两个下标指针</a:t>
            </a:r>
            <a:endParaRPr kumimoji="1" lang="en-US" altLang="zh-CN" dirty="0" smtClean="0"/>
          </a:p>
          <a:p>
            <a:r>
              <a:rPr kumimoji="1" lang="zh-CN" altLang="en-US" dirty="0" smtClean="0"/>
              <a:t>创建一个列表和两个变量，</a:t>
            </a:r>
            <a:r>
              <a:rPr kumimoji="1" lang="en-US" altLang="zh-CN" dirty="0" smtClean="0"/>
              <a:t>front</a:t>
            </a:r>
            <a:r>
              <a:rPr kumimoji="1" lang="zh-CN" altLang="en-US" dirty="0" smtClean="0"/>
              <a:t>变量指向队首，</a:t>
            </a:r>
            <a:r>
              <a:rPr kumimoji="1" lang="en-US" altLang="zh-CN" dirty="0" smtClean="0"/>
              <a:t>rear</a:t>
            </a:r>
            <a:r>
              <a:rPr kumimoji="1" lang="zh-CN" altLang="en-US" dirty="0" smtClean="0"/>
              <a:t>变量指向队尾。初始时，</a:t>
            </a:r>
            <a:r>
              <a:rPr kumimoji="1" lang="en-US" altLang="zh-CN" dirty="0" smtClean="0"/>
              <a:t>front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rear</a:t>
            </a:r>
            <a:r>
              <a:rPr kumimoji="1" lang="zh-CN" altLang="en-US" dirty="0" smtClean="0"/>
              <a:t>都为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进队操作：元素写到</a:t>
            </a:r>
            <a:r>
              <a:rPr kumimoji="1" lang="en-US" altLang="zh-CN" dirty="0" smtClean="0"/>
              <a:t>li[rear]</a:t>
            </a:r>
            <a:r>
              <a:rPr kumimoji="1" lang="zh-CN" altLang="en-US" dirty="0" smtClean="0"/>
              <a:t>的位置，</a:t>
            </a:r>
            <a:r>
              <a:rPr kumimoji="1" lang="en-US" altLang="zh-CN" dirty="0" smtClean="0"/>
              <a:t>rear</a:t>
            </a:r>
            <a:r>
              <a:rPr kumimoji="1" lang="zh-CN" altLang="en-US" dirty="0" smtClean="0"/>
              <a:t>自增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出队操作：返回</a:t>
            </a:r>
            <a:r>
              <a:rPr kumimoji="1" lang="en-US" altLang="zh-CN" dirty="0" smtClean="0"/>
              <a:t>li[front]</a:t>
            </a:r>
            <a:r>
              <a:rPr kumimoji="1" lang="zh-CN" altLang="en-US" dirty="0" smtClean="0"/>
              <a:t>的元素，</a:t>
            </a:r>
            <a:r>
              <a:rPr kumimoji="1" lang="en-US" altLang="zh-CN" dirty="0" smtClean="0"/>
              <a:t>front</a:t>
            </a:r>
            <a:r>
              <a:rPr kumimoji="1" lang="zh-CN" altLang="en-US" dirty="0" smtClean="0"/>
              <a:t>自减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这种实现的问题？</a:t>
            </a:r>
            <a:endParaRPr kumimoji="1" lang="en-US" altLang="zh-CN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13</a:t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675" y="4028744"/>
            <a:ext cx="6865716" cy="199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948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队列的实现原理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环形队列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改进方案：将列表首尾逻辑上连接起来。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14</a:t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357" y="1771726"/>
            <a:ext cx="7699636" cy="424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79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队列的实现原理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环形队列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环形队列：当队尾指针</a:t>
            </a:r>
            <a:r>
              <a:rPr kumimoji="1" lang="en-US" altLang="zh-CN" dirty="0" smtClean="0"/>
              <a:t>front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==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Maxsize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时，再前进一个位置就自动到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实现方式：求余数运算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队首指针前进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front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(front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%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MaxSize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队尾指针前进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rear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(rear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%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MaxSize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队空条件：</a:t>
            </a:r>
            <a:r>
              <a:rPr kumimoji="1" lang="en-US" altLang="zh-CN" dirty="0" smtClean="0"/>
              <a:t>rear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front</a:t>
            </a:r>
          </a:p>
          <a:p>
            <a:pPr lvl="1"/>
            <a:r>
              <a:rPr kumimoji="1" lang="zh-CN" altLang="en-US" dirty="0" smtClean="0"/>
              <a:t>队满条件</a:t>
            </a:r>
            <a:r>
              <a:rPr kumimoji="1" lang="zh-CN" altLang="mr-IN" dirty="0" smtClean="0">
                <a:sym typeface="Wingdings"/>
              </a:rPr>
              <a:t>：</a:t>
            </a:r>
            <a:r>
              <a:rPr kumimoji="1" lang="mr-IN" altLang="zh-CN" dirty="0" smtClean="0">
                <a:sym typeface="Wingdings"/>
              </a:rPr>
              <a:t>(</a:t>
            </a:r>
            <a:r>
              <a:rPr kumimoji="1" lang="en-US" altLang="zh-CN" dirty="0" smtClean="0"/>
              <a:t>rear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%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MaxSize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front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58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队列的应用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迷宫问题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思路：从一个节点开始，寻找所有下面能继续走的点。继续寻找，直到找到出口。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方法：创建一个空队列，将起点位置进队。在队列不为空时循环：出队一次。如果当前位置为出口，则结束算法；否则找出当前方块的</a:t>
            </a:r>
            <a:r>
              <a:rPr kumimoji="1" lang="en-US" altLang="zh-CN" dirty="0" smtClean="0"/>
              <a:t>4</a:t>
            </a:r>
            <a:r>
              <a:rPr kumimoji="1" lang="zh-CN" altLang="en-US" dirty="0" smtClean="0"/>
              <a:t>个相邻方块中可走的方块，全部进队。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16</a:t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7638" y="3860802"/>
            <a:ext cx="46101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13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迷宫问题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队列实现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mgpath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(x1, y1, x2, y2):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queue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deque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= []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queue.append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((x1, y1, -1))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while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len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queue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) &gt; 0: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curNode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queue.popleft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path.append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curNode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curNode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[0] == x2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and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curNode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[1] == y2: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        #</a:t>
            </a:r>
            <a: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  <a:t>到达终点</a:t>
            </a:r>
            <a:b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print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True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dir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dirs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nextNode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dir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curNode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[0],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curNode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[1])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mg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nextNode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[0]][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nextNode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[1]] == 0:  # </a:t>
            </a:r>
            <a:r>
              <a:rPr lang="zh-CN" altLang="mr-IN" sz="1600" dirty="0" smtClean="0">
                <a:latin typeface="Consolas" charset="0"/>
                <a:ea typeface="Consolas" charset="0"/>
                <a:cs typeface="Consolas" charset="0"/>
              </a:rPr>
              <a:t>找到下</a:t>
            </a:r>
            <a: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  <a:t>一个方块</a:t>
            </a:r>
            <a:b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  <a:t>               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queue.append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((*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nextNode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len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) - 1))</a:t>
            </a:r>
            <a:b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                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mg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nextNode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[0]][</a:t>
            </a:r>
            <a:r>
              <a:rPr lang="mr-IN" altLang="zh-CN" sz="1600" dirty="0" err="1">
                <a:latin typeface="Consolas" charset="0"/>
                <a:ea typeface="Consolas" charset="0"/>
                <a:cs typeface="Consolas" charset="0"/>
              </a:rPr>
              <a:t>nextNode</a:t>
            </a:r>
            <a:r>
              <a:rPr lang="mr-IN" altLang="zh-CN" sz="1600" dirty="0">
                <a:latin typeface="Consolas" charset="0"/>
                <a:ea typeface="Consolas" charset="0"/>
                <a:cs typeface="Consolas" charset="0"/>
              </a:rPr>
              <a:t>[1]] = -1  # </a:t>
            </a:r>
            <a: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  <a:t>标记为已经</a:t>
            </a:r>
            <a:r>
              <a:rPr lang="zh-CN" altLang="mr-IN" sz="1600" dirty="0" smtClean="0">
                <a:latin typeface="Consolas" charset="0"/>
                <a:ea typeface="Consolas" charset="0"/>
                <a:cs typeface="Consolas" charset="0"/>
              </a:rPr>
              <a:t>走过</a:t>
            </a:r>
            <a: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</a:br>
            <a:r>
              <a:rPr lang="zh-CN" altLang="mr-IN" sz="16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mr-IN" altLang="zh-CN" sz="16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600" b="1" dirty="0" err="1">
                <a:latin typeface="Consolas" charset="0"/>
                <a:ea typeface="Consolas" charset="0"/>
                <a:cs typeface="Consolas" charset="0"/>
              </a:rPr>
              <a:t>False</a:t>
            </a:r>
            <a:endParaRPr kumimoji="1" lang="zh-CN" altLang="en-US" sz="16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0678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链表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b="1" dirty="0" smtClean="0">
                <a:solidFill>
                  <a:srgbClr val="FF0000"/>
                </a:solidFill>
              </a:rPr>
              <a:t>链表</a:t>
            </a:r>
            <a:r>
              <a:rPr kumimoji="1" lang="zh-CN" altLang="en-US" dirty="0" smtClean="0"/>
              <a:t>中每一个元素都是一个对象，每个对象称为一个节点，包含有数据域</a:t>
            </a:r>
            <a:r>
              <a:rPr kumimoji="1" lang="en-US" altLang="zh-CN" dirty="0" smtClean="0"/>
              <a:t>key</a:t>
            </a:r>
            <a:r>
              <a:rPr kumimoji="1" lang="zh-CN" altLang="en-US" dirty="0" smtClean="0"/>
              <a:t>和指向下一个节点的指针</a:t>
            </a:r>
            <a:r>
              <a:rPr kumimoji="1" lang="en-US" altLang="zh-CN" dirty="0" smtClean="0"/>
              <a:t>next</a:t>
            </a:r>
            <a:r>
              <a:rPr kumimoji="1" lang="zh-CN" altLang="en-US" dirty="0" smtClean="0"/>
              <a:t>。通过各个节点之间的相互连接，最终串联成一个链表。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节点定义：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头结点</a:t>
            </a:r>
            <a:endParaRPr kumimoji="1" lang="en-US" altLang="zh-CN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18</a:t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b="59140"/>
          <a:stretch/>
        </p:blipFill>
        <p:spPr>
          <a:xfrm>
            <a:off x="1068388" y="5127265"/>
            <a:ext cx="6997700" cy="892537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954911" y="2520495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class </a:t>
            </a:r>
            <a:r>
              <a:rPr lang="en-US" altLang="zh-CN" b="1" dirty="0">
                <a:latin typeface="Consolas" charset="0"/>
                <a:ea typeface="Consolas" charset="0"/>
                <a:cs typeface="Consolas" charset="0"/>
              </a:rPr>
              <a:t>Node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altLang="zh-CN" dirty="0">
                <a:solidFill>
                  <a:srgbClr val="8888C6"/>
                </a:solidFill>
                <a:latin typeface="Consolas" charset="0"/>
                <a:ea typeface="Consolas" charset="0"/>
                <a:cs typeface="Consolas" charset="0"/>
              </a:rPr>
              <a:t>object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):</a:t>
            </a:r>
            <a:br>
              <a:rPr lang="en-US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CN" dirty="0">
                <a:solidFill>
                  <a:srgbClr val="B200B2"/>
                </a:solidFill>
                <a:latin typeface="Consolas" charset="0"/>
                <a:ea typeface="Consolas" charset="0"/>
                <a:cs typeface="Consolas" charset="0"/>
              </a:rPr>
              <a:t>__</a:t>
            </a:r>
            <a:r>
              <a:rPr lang="en-US" altLang="zh-CN" dirty="0" err="1">
                <a:solidFill>
                  <a:srgbClr val="B200B2"/>
                </a:solidFill>
                <a:latin typeface="Consolas" charset="0"/>
                <a:ea typeface="Consolas" charset="0"/>
                <a:cs typeface="Consolas" charset="0"/>
              </a:rPr>
              <a:t>init</a:t>
            </a:r>
            <a:r>
              <a:rPr lang="en-US" altLang="zh-CN" dirty="0">
                <a:solidFill>
                  <a:srgbClr val="B200B2"/>
                </a:solidFill>
                <a:latin typeface="Consolas" charset="0"/>
                <a:ea typeface="Consolas" charset="0"/>
                <a:cs typeface="Consolas" charset="0"/>
              </a:rPr>
              <a:t>__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altLang="zh-CN" dirty="0">
                <a:solidFill>
                  <a:srgbClr val="94558D"/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altLang="zh-CN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item):</a:t>
            </a:r>
            <a:br>
              <a:rPr lang="en-US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altLang="zh-CN" dirty="0" err="1">
                <a:solidFill>
                  <a:srgbClr val="94558D"/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.item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= item</a:t>
            </a:r>
            <a:br>
              <a:rPr lang="en-US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altLang="zh-CN" dirty="0" err="1">
                <a:solidFill>
                  <a:srgbClr val="94558D"/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.next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altLang="zh-CN" b="1" dirty="0" smtClean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None</a:t>
            </a:r>
            <a:endParaRPr lang="zh-CN" alt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74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链表的遍历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遍历链表</a:t>
            </a:r>
            <a:r>
              <a:rPr kumimoji="1" lang="zh-CN" altLang="en-US" dirty="0"/>
              <a:t>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19</a:t>
            </a:fld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838200" y="1474993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CN" b="1" dirty="0">
                <a:latin typeface="Consolas" charset="0"/>
                <a:ea typeface="Consolas" charset="0"/>
                <a:cs typeface="Consolas" charset="0"/>
              </a:rPr>
              <a:t>traversal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(head):</a:t>
            </a:r>
            <a:br>
              <a:rPr lang="en-US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curNode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= head  </a:t>
            </a:r>
            <a:r>
              <a:rPr lang="en-US" altLang="zh-CN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# </a:t>
            </a:r>
            <a:r>
              <a:rPr lang="zh-CN" altLang="en-US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临时用指针  </a:t>
            </a:r>
            <a:br>
              <a:rPr lang="zh-CN" altLang="en-US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en-US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while 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curNode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is not None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en-US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altLang="zh-CN" dirty="0">
                <a:solidFill>
                  <a:srgbClr val="8888C6"/>
                </a:solidFill>
                <a:latin typeface="Consolas" charset="0"/>
                <a:ea typeface="Consolas" charset="0"/>
                <a:cs typeface="Consolas" charset="0"/>
              </a:rPr>
              <a:t>print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curNode.data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en-US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curNode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curNode.next</a:t>
            </a:r>
            <a:endParaRPr lang="zh-CN" altLang="en-US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b="49655"/>
          <a:stretch/>
        </p:blipFill>
        <p:spPr>
          <a:xfrm>
            <a:off x="4836216" y="2577075"/>
            <a:ext cx="4305507" cy="331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什么是数据结构</a:t>
            </a:r>
            <a:r>
              <a:rPr kumimoji="1" lang="zh-CN" altLang="en-US" dirty="0"/>
              <a:t>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简单来说，数据结构就是设计数据以何种方式组织并存储在计算机中。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比如：列表、集合与字典等都是一种数据结构。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err="1" smtClean="0"/>
              <a:t>N.Wirth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“程序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数据结构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算法”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11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链表节点的插入和删除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6738" y="1052516"/>
            <a:ext cx="8001000" cy="3160670"/>
          </a:xfrm>
        </p:spPr>
        <p:txBody>
          <a:bodyPr/>
          <a:lstStyle/>
          <a:p>
            <a:r>
              <a:rPr kumimoji="1" lang="zh-CN" altLang="en-US" dirty="0" smtClean="0"/>
              <a:t>插入：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p.next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curNode.next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curNode.next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</a:t>
            </a:r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删除：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curNode.next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curNode.next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curNode.next.next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del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</a:t>
            </a:r>
            <a:endParaRPr kumimoji="1"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20</a:t>
            </a:fld>
            <a:endParaRPr lang="en-US" altLang="zh-CN"/>
          </a:p>
        </p:txBody>
      </p:sp>
      <p:grpSp>
        <p:nvGrpSpPr>
          <p:cNvPr id="9" name="组 8"/>
          <p:cNvGrpSpPr/>
          <p:nvPr/>
        </p:nvGrpSpPr>
        <p:grpSpPr>
          <a:xfrm>
            <a:off x="1431182" y="5312780"/>
            <a:ext cx="613458" cy="416688"/>
            <a:chOff x="1828800" y="4953965"/>
            <a:chExt cx="613458" cy="416688"/>
          </a:xfrm>
        </p:grpSpPr>
        <p:sp>
          <p:nvSpPr>
            <p:cNvPr id="7" name="矩形 6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1</a:t>
              </a:r>
              <a:endParaRPr kumimoji="1" lang="zh-CN" altLang="en-US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10" name="组 9"/>
          <p:cNvGrpSpPr/>
          <p:nvPr/>
        </p:nvGrpSpPr>
        <p:grpSpPr>
          <a:xfrm>
            <a:off x="2578040" y="5312780"/>
            <a:ext cx="613458" cy="416688"/>
            <a:chOff x="1828800" y="4953965"/>
            <a:chExt cx="613458" cy="416688"/>
          </a:xfrm>
        </p:grpSpPr>
        <p:sp>
          <p:nvSpPr>
            <p:cNvPr id="11" name="矩形 10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3</a:t>
              </a:r>
              <a:endParaRPr kumimoji="1"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3722286" y="5312780"/>
            <a:ext cx="613458" cy="416688"/>
            <a:chOff x="1828800" y="4953965"/>
            <a:chExt cx="613458" cy="416688"/>
          </a:xfrm>
        </p:grpSpPr>
        <p:sp>
          <p:nvSpPr>
            <p:cNvPr id="14" name="矩形 13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2</a:t>
              </a:r>
              <a:endParaRPr kumimoji="1" lang="zh-CN" altLang="en-US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cxnSp>
        <p:nvCxnSpPr>
          <p:cNvPr id="17" name="直线箭头连接符 16"/>
          <p:cNvCxnSpPr>
            <a:stCxn id="8" idx="3"/>
            <a:endCxn id="11" idx="1"/>
          </p:cNvCxnSpPr>
          <p:nvPr/>
        </p:nvCxnSpPr>
        <p:spPr>
          <a:xfrm>
            <a:off x="2044640" y="5521124"/>
            <a:ext cx="533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/>
          <p:cNvCxnSpPr/>
          <p:nvPr/>
        </p:nvCxnSpPr>
        <p:spPr>
          <a:xfrm>
            <a:off x="3191498" y="5521124"/>
            <a:ext cx="533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284324" y="5312780"/>
            <a:ext cx="613458" cy="4166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head</a:t>
            </a:r>
            <a:endParaRPr kumimoji="1" lang="zh-CN" altLang="en-US" dirty="0"/>
          </a:p>
        </p:txBody>
      </p:sp>
      <p:cxnSp>
        <p:nvCxnSpPr>
          <p:cNvPr id="24" name="直线箭头连接符 23"/>
          <p:cNvCxnSpPr/>
          <p:nvPr/>
        </p:nvCxnSpPr>
        <p:spPr>
          <a:xfrm>
            <a:off x="897782" y="5523053"/>
            <a:ext cx="533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 24"/>
          <p:cNvGrpSpPr/>
          <p:nvPr/>
        </p:nvGrpSpPr>
        <p:grpSpPr>
          <a:xfrm>
            <a:off x="2044640" y="4479403"/>
            <a:ext cx="613458" cy="416688"/>
            <a:chOff x="1828800" y="4953965"/>
            <a:chExt cx="613458" cy="416688"/>
          </a:xfrm>
        </p:grpSpPr>
        <p:sp>
          <p:nvSpPr>
            <p:cNvPr id="26" name="矩形 25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5</a:t>
              </a:r>
              <a:endParaRPr kumimoji="1"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736218" y="4680702"/>
            <a:ext cx="856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err="1" smtClean="0"/>
              <a:t>curNode</a:t>
            </a:r>
            <a:endParaRPr kumimoji="1" lang="zh-CN" altLang="en-US" sz="1200" dirty="0"/>
          </a:p>
        </p:txBody>
      </p:sp>
      <p:cxnSp>
        <p:nvCxnSpPr>
          <p:cNvPr id="29" name="直线箭头连接符 28"/>
          <p:cNvCxnSpPr>
            <a:stCxn id="28" idx="2"/>
            <a:endCxn id="7" idx="0"/>
          </p:cNvCxnSpPr>
          <p:nvPr/>
        </p:nvCxnSpPr>
        <p:spPr>
          <a:xfrm>
            <a:off x="1164482" y="4957701"/>
            <a:ext cx="463470" cy="3550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箭头连接符 32"/>
          <p:cNvCxnSpPr>
            <a:stCxn id="27" idx="3"/>
            <a:endCxn id="11" idx="0"/>
          </p:cNvCxnSpPr>
          <p:nvPr/>
        </p:nvCxnSpPr>
        <p:spPr>
          <a:xfrm>
            <a:off x="2658098" y="4687747"/>
            <a:ext cx="116712" cy="6250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>
            <a:stCxn id="8" idx="0"/>
            <a:endCxn id="26" idx="1"/>
          </p:cNvCxnSpPr>
          <p:nvPr/>
        </p:nvCxnSpPr>
        <p:spPr>
          <a:xfrm flipV="1">
            <a:off x="1934681" y="4687747"/>
            <a:ext cx="109959" cy="6250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 38"/>
          <p:cNvGrpSpPr/>
          <p:nvPr/>
        </p:nvGrpSpPr>
        <p:grpSpPr>
          <a:xfrm>
            <a:off x="5885104" y="5312780"/>
            <a:ext cx="613458" cy="416688"/>
            <a:chOff x="1828800" y="4953965"/>
            <a:chExt cx="613458" cy="416688"/>
          </a:xfrm>
        </p:grpSpPr>
        <p:sp>
          <p:nvSpPr>
            <p:cNvPr id="40" name="矩形 39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1</a:t>
              </a:r>
              <a:endParaRPr kumimoji="1" lang="zh-CN" altLang="en-US" dirty="0"/>
            </a:p>
          </p:txBody>
        </p:sp>
        <p:sp>
          <p:nvSpPr>
            <p:cNvPr id="41" name="矩形 40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42" name="组 41"/>
          <p:cNvGrpSpPr/>
          <p:nvPr/>
        </p:nvGrpSpPr>
        <p:grpSpPr>
          <a:xfrm>
            <a:off x="7031962" y="5312780"/>
            <a:ext cx="613458" cy="416688"/>
            <a:chOff x="1828800" y="4953965"/>
            <a:chExt cx="613458" cy="416688"/>
          </a:xfrm>
        </p:grpSpPr>
        <p:sp>
          <p:nvSpPr>
            <p:cNvPr id="43" name="矩形 42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3</a:t>
              </a:r>
              <a:endParaRPr kumimoji="1" lang="zh-CN" altLang="en-US" dirty="0"/>
            </a:p>
          </p:txBody>
        </p:sp>
        <p:sp>
          <p:nvSpPr>
            <p:cNvPr id="44" name="矩形 43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45" name="组 44"/>
          <p:cNvGrpSpPr/>
          <p:nvPr/>
        </p:nvGrpSpPr>
        <p:grpSpPr>
          <a:xfrm>
            <a:off x="8176208" y="5312780"/>
            <a:ext cx="613458" cy="416688"/>
            <a:chOff x="1828800" y="4953965"/>
            <a:chExt cx="613458" cy="416688"/>
          </a:xfrm>
        </p:grpSpPr>
        <p:sp>
          <p:nvSpPr>
            <p:cNvPr id="46" name="矩形 45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2</a:t>
              </a:r>
              <a:endParaRPr kumimoji="1" lang="zh-CN" altLang="en-US" dirty="0"/>
            </a:p>
          </p:txBody>
        </p:sp>
        <p:sp>
          <p:nvSpPr>
            <p:cNvPr id="47" name="矩形 46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cxnSp>
        <p:nvCxnSpPr>
          <p:cNvPr id="48" name="直线箭头连接符 47"/>
          <p:cNvCxnSpPr>
            <a:endCxn id="48" idx="1"/>
          </p:cNvCxnSpPr>
          <p:nvPr/>
        </p:nvCxnSpPr>
        <p:spPr>
          <a:xfrm>
            <a:off x="6498562" y="5521124"/>
            <a:ext cx="533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线箭头连接符 48"/>
          <p:cNvCxnSpPr/>
          <p:nvPr/>
        </p:nvCxnSpPr>
        <p:spPr>
          <a:xfrm>
            <a:off x="7645420" y="5521124"/>
            <a:ext cx="533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/>
          <p:cNvSpPr/>
          <p:nvPr/>
        </p:nvSpPr>
        <p:spPr>
          <a:xfrm>
            <a:off x="4738246" y="5312780"/>
            <a:ext cx="613458" cy="4166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head</a:t>
            </a:r>
            <a:endParaRPr kumimoji="1" lang="zh-CN" altLang="en-US" dirty="0"/>
          </a:p>
        </p:txBody>
      </p:sp>
      <p:cxnSp>
        <p:nvCxnSpPr>
          <p:cNvPr id="51" name="直线箭头连接符 50"/>
          <p:cNvCxnSpPr/>
          <p:nvPr/>
        </p:nvCxnSpPr>
        <p:spPr>
          <a:xfrm>
            <a:off x="5351704" y="5523053"/>
            <a:ext cx="533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5190140" y="4687747"/>
            <a:ext cx="856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err="1" smtClean="0"/>
              <a:t>curNode</a:t>
            </a:r>
            <a:endParaRPr kumimoji="1" lang="zh-CN" altLang="en-US" sz="1200" dirty="0"/>
          </a:p>
        </p:txBody>
      </p:sp>
      <p:cxnSp>
        <p:nvCxnSpPr>
          <p:cNvPr id="53" name="直线箭头连接符 52"/>
          <p:cNvCxnSpPr>
            <a:endCxn id="44" idx="0"/>
          </p:cNvCxnSpPr>
          <p:nvPr/>
        </p:nvCxnSpPr>
        <p:spPr>
          <a:xfrm>
            <a:off x="5618404" y="4957701"/>
            <a:ext cx="463470" cy="3550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肘形连接符 54"/>
          <p:cNvCxnSpPr>
            <a:stCxn id="41" idx="0"/>
            <a:endCxn id="46" idx="0"/>
          </p:cNvCxnSpPr>
          <p:nvPr/>
        </p:nvCxnSpPr>
        <p:spPr>
          <a:xfrm rot="5400000" flipH="1" flipV="1">
            <a:off x="7380790" y="4320593"/>
            <a:ext cx="12700" cy="1984375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7750497" y="5971022"/>
            <a:ext cx="359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/>
              <a:t>p</a:t>
            </a:r>
            <a:endParaRPr kumimoji="1" lang="zh-CN" altLang="en-US" sz="1200" dirty="0"/>
          </a:p>
        </p:txBody>
      </p:sp>
      <p:cxnSp>
        <p:nvCxnSpPr>
          <p:cNvPr id="57" name="直线箭头连接符 56"/>
          <p:cNvCxnSpPr>
            <a:endCxn id="43" idx="2"/>
          </p:cNvCxnSpPr>
          <p:nvPr/>
        </p:nvCxnSpPr>
        <p:spPr>
          <a:xfrm flipH="1" flipV="1">
            <a:off x="7228732" y="5729468"/>
            <a:ext cx="587696" cy="313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028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52" grpId="0"/>
      <p:bldP spid="56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建立链表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6738" y="1052515"/>
            <a:ext cx="8001000" cy="2416467"/>
          </a:xfrm>
        </p:spPr>
        <p:txBody>
          <a:bodyPr/>
          <a:lstStyle/>
          <a:p>
            <a:r>
              <a:rPr kumimoji="1" lang="zh-CN" altLang="en-US" dirty="0" smtClean="0"/>
              <a:t>头插法：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21</a:t>
            </a:fld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966486" y="1512496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b="1" dirty="0" err="1">
                <a:latin typeface="Consolas" charset="0"/>
                <a:ea typeface="Consolas" charset="0"/>
                <a:cs typeface="Consolas" charset="0"/>
              </a:rPr>
              <a:t>createLinkListF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li</a:t>
            </a:r>
            <a:r>
              <a:rPr lang="mr-IN" altLang="zh-CN" dirty="0" smtClean="0">
                <a:latin typeface="Consolas" charset="0"/>
                <a:ea typeface="Consolas" charset="0"/>
                <a:cs typeface="Consolas" charset="0"/>
              </a:rPr>
              <a:t>):</a:t>
            </a:r>
            <a:r>
              <a:rPr lang="mr-IN" altLang="zh-CN" i="1" dirty="0">
                <a:solidFill>
                  <a:srgbClr val="629755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i="1" dirty="0">
                <a:solidFill>
                  <a:srgbClr val="629755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i="1" dirty="0">
                <a:solidFill>
                  <a:srgbClr val="629755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Node</a:t>
            </a:r>
            <a:r>
              <a:rPr lang="mr-IN" altLang="zh-CN" dirty="0" smtClean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num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li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Node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num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s.next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l.next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l.next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</a:t>
            </a:r>
            <a:endParaRPr lang="zh-CN" altLang="en-US" dirty="0">
              <a:latin typeface="Consolas" charset="0"/>
              <a:ea typeface="Consolas" charset="0"/>
              <a:cs typeface="Consolas" charset="0"/>
            </a:endParaRPr>
          </a:p>
        </p:txBody>
      </p:sp>
      <p:grpSp>
        <p:nvGrpSpPr>
          <p:cNvPr id="8" name="组 7"/>
          <p:cNvGrpSpPr/>
          <p:nvPr/>
        </p:nvGrpSpPr>
        <p:grpSpPr>
          <a:xfrm>
            <a:off x="4482980" y="5120476"/>
            <a:ext cx="613458" cy="416688"/>
            <a:chOff x="1828800" y="4953965"/>
            <a:chExt cx="613458" cy="416688"/>
          </a:xfrm>
        </p:grpSpPr>
        <p:sp>
          <p:nvSpPr>
            <p:cNvPr id="9" name="矩形 8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1</a:t>
              </a:r>
              <a:endParaRPr kumimoji="1"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3053367" y="4457064"/>
            <a:ext cx="613458" cy="416688"/>
            <a:chOff x="1828800" y="4953965"/>
            <a:chExt cx="613458" cy="416688"/>
          </a:xfrm>
        </p:grpSpPr>
        <p:sp>
          <p:nvSpPr>
            <p:cNvPr id="15" name="矩形 14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2</a:t>
              </a:r>
              <a:endParaRPr kumimoji="1" lang="zh-CN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cxnSp>
        <p:nvCxnSpPr>
          <p:cNvPr id="17" name="直线箭头连接符 16"/>
          <p:cNvCxnSpPr>
            <a:stCxn id="19" idx="3"/>
            <a:endCxn id="9" idx="1"/>
          </p:cNvCxnSpPr>
          <p:nvPr/>
        </p:nvCxnSpPr>
        <p:spPr>
          <a:xfrm>
            <a:off x="2237212" y="5318384"/>
            <a:ext cx="2245768" cy="104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623754" y="5110040"/>
            <a:ext cx="613458" cy="4166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head</a:t>
            </a:r>
            <a:endParaRPr kumimoji="1" lang="zh-CN" altLang="en-US" dirty="0"/>
          </a:p>
        </p:txBody>
      </p:sp>
      <p:cxnSp>
        <p:nvCxnSpPr>
          <p:cNvPr id="20" name="直线箭头连接符 19"/>
          <p:cNvCxnSpPr>
            <a:stCxn id="19" idx="3"/>
            <a:endCxn id="15" idx="1"/>
          </p:cNvCxnSpPr>
          <p:nvPr/>
        </p:nvCxnSpPr>
        <p:spPr>
          <a:xfrm flipV="1">
            <a:off x="2237212" y="4665408"/>
            <a:ext cx="816155" cy="6529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/>
          <p:cNvCxnSpPr>
            <a:stCxn id="16" idx="3"/>
            <a:endCxn id="9" idx="1"/>
          </p:cNvCxnSpPr>
          <p:nvPr/>
        </p:nvCxnSpPr>
        <p:spPr>
          <a:xfrm>
            <a:off x="3666825" y="4665408"/>
            <a:ext cx="816155" cy="6634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39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建立链表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6738" y="1052515"/>
            <a:ext cx="8001000" cy="2416467"/>
          </a:xfrm>
        </p:spPr>
        <p:txBody>
          <a:bodyPr/>
          <a:lstStyle/>
          <a:p>
            <a:r>
              <a:rPr kumimoji="1" lang="zh-CN" altLang="en-US" dirty="0" smtClean="0"/>
              <a:t>尾插法：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22</a:t>
            </a:fld>
            <a:endParaRPr lang="en-US" altLang="zh-CN"/>
          </a:p>
        </p:txBody>
      </p:sp>
      <p:grpSp>
        <p:nvGrpSpPr>
          <p:cNvPr id="8" name="组 7"/>
          <p:cNvGrpSpPr/>
          <p:nvPr/>
        </p:nvGrpSpPr>
        <p:grpSpPr>
          <a:xfrm>
            <a:off x="3124200" y="5110040"/>
            <a:ext cx="613458" cy="416688"/>
            <a:chOff x="1828800" y="4953965"/>
            <a:chExt cx="613458" cy="416688"/>
          </a:xfrm>
        </p:grpSpPr>
        <p:sp>
          <p:nvSpPr>
            <p:cNvPr id="9" name="矩形 8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1</a:t>
              </a:r>
              <a:endParaRPr kumimoji="1"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4624646" y="5110040"/>
            <a:ext cx="613458" cy="416688"/>
            <a:chOff x="1828800" y="4953965"/>
            <a:chExt cx="613458" cy="416688"/>
          </a:xfrm>
        </p:grpSpPr>
        <p:sp>
          <p:nvSpPr>
            <p:cNvPr id="15" name="矩形 14"/>
            <p:cNvSpPr/>
            <p:nvPr/>
          </p:nvSpPr>
          <p:spPr>
            <a:xfrm>
              <a:off x="1828800" y="4953965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2</a:t>
              </a:r>
              <a:endParaRPr kumimoji="1" lang="zh-CN" altLang="en-US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2222339" y="4953965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cxnSp>
        <p:nvCxnSpPr>
          <p:cNvPr id="17" name="直线箭头连接符 16"/>
          <p:cNvCxnSpPr>
            <a:stCxn id="19" idx="3"/>
            <a:endCxn id="9" idx="1"/>
          </p:cNvCxnSpPr>
          <p:nvPr/>
        </p:nvCxnSpPr>
        <p:spPr>
          <a:xfrm>
            <a:off x="2237212" y="5318384"/>
            <a:ext cx="8869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1623754" y="5110040"/>
            <a:ext cx="613458" cy="4166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head</a:t>
            </a:r>
            <a:endParaRPr kumimoji="1" lang="zh-CN" altLang="en-US" dirty="0"/>
          </a:p>
        </p:txBody>
      </p:sp>
      <p:cxnSp>
        <p:nvCxnSpPr>
          <p:cNvPr id="20" name="直线箭头连接符 19"/>
          <p:cNvCxnSpPr>
            <a:stCxn id="10" idx="3"/>
            <a:endCxn id="15" idx="1"/>
          </p:cNvCxnSpPr>
          <p:nvPr/>
        </p:nvCxnSpPr>
        <p:spPr>
          <a:xfrm>
            <a:off x="3737658" y="5318384"/>
            <a:ext cx="8869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074096" y="1454689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b="1" dirty="0" err="1">
                <a:latin typeface="Consolas" charset="0"/>
                <a:ea typeface="Consolas" charset="0"/>
                <a:cs typeface="Consolas" charset="0"/>
              </a:rPr>
              <a:t>createLinkListR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li</a:t>
            </a:r>
            <a:r>
              <a:rPr lang="mr-IN" altLang="zh-CN" dirty="0" smtClean="0">
                <a:latin typeface="Consolas" charset="0"/>
                <a:ea typeface="Consolas" charset="0"/>
                <a:cs typeface="Consolas" charset="0"/>
              </a:rPr>
              <a:t>):</a:t>
            </a:r>
            <a:r>
              <a:rPr lang="mr-IN" altLang="zh-CN" i="1" dirty="0">
                <a:solidFill>
                  <a:srgbClr val="629755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i="1" dirty="0">
                <a:solidFill>
                  <a:srgbClr val="629755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i="1" dirty="0">
                <a:solidFill>
                  <a:srgbClr val="629755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Node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r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</a:t>
            </a:r>
            <a:r>
              <a:rPr lang="mr-IN" altLang="zh-CN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#</a:t>
            </a:r>
            <a:r>
              <a:rPr lang="mr-IN" altLang="zh-CN" dirty="0" err="1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r</a:t>
            </a:r>
            <a:r>
              <a:rPr lang="zh-CN" altLang="mr-IN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指向尾节点</a:t>
            </a:r>
            <a:br>
              <a:rPr lang="zh-CN" altLang="mr-IN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zh-CN" altLang="mr-IN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num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li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Node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num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r.next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r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</a:t>
            </a:r>
            <a:endParaRPr lang="zh-CN" altLang="en-US" dirty="0">
              <a:latin typeface="Consolas" charset="0"/>
              <a:ea typeface="Consolas" charset="0"/>
              <a:cs typeface="Consolas" charset="0"/>
            </a:endParaRPr>
          </a:p>
        </p:txBody>
      </p:sp>
      <p:grpSp>
        <p:nvGrpSpPr>
          <p:cNvPr id="12" name="组 11"/>
          <p:cNvGrpSpPr/>
          <p:nvPr/>
        </p:nvGrpSpPr>
        <p:grpSpPr>
          <a:xfrm>
            <a:off x="1280573" y="4521675"/>
            <a:ext cx="649910" cy="587640"/>
            <a:chOff x="5431964" y="4725140"/>
            <a:chExt cx="649910" cy="587640"/>
          </a:xfrm>
        </p:grpSpPr>
        <p:sp>
          <p:nvSpPr>
            <p:cNvPr id="21" name="文本框 20"/>
            <p:cNvSpPr txBox="1"/>
            <p:nvPr/>
          </p:nvSpPr>
          <p:spPr>
            <a:xfrm>
              <a:off x="5431964" y="4725140"/>
              <a:ext cx="4282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/>
                <a:t>s</a:t>
              </a:r>
              <a:endParaRPr kumimoji="1" lang="zh-CN" altLang="en-US" sz="1400" dirty="0"/>
            </a:p>
          </p:txBody>
        </p:sp>
        <p:cxnSp>
          <p:nvCxnSpPr>
            <p:cNvPr id="22" name="直线箭头连接符 21"/>
            <p:cNvCxnSpPr/>
            <p:nvPr/>
          </p:nvCxnSpPr>
          <p:spPr>
            <a:xfrm>
              <a:off x="5618404" y="4957701"/>
              <a:ext cx="463470" cy="35507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719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33333E-6 L 0.16615 0.00209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99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615 0.00209 L 0.33021 0.00209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双链表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双链表中每个节点有两个指针：一个指向后面节点、一个指向前面节点。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节点定义：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23</a:t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" y="4124240"/>
            <a:ext cx="9144000" cy="189556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012784" y="2284962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class </a:t>
            </a:r>
            <a:r>
              <a:rPr lang="en-US" altLang="zh-CN" b="1" dirty="0">
                <a:latin typeface="Consolas" charset="0"/>
                <a:ea typeface="Consolas" charset="0"/>
                <a:cs typeface="Consolas" charset="0"/>
              </a:rPr>
              <a:t>Node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altLang="zh-CN" dirty="0">
                <a:solidFill>
                  <a:srgbClr val="8888C6"/>
                </a:solidFill>
                <a:latin typeface="Consolas" charset="0"/>
                <a:ea typeface="Consolas" charset="0"/>
                <a:cs typeface="Consolas" charset="0"/>
              </a:rPr>
              <a:t>object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):</a:t>
            </a:r>
            <a:br>
              <a:rPr lang="en-US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altLang="zh-CN" dirty="0">
                <a:solidFill>
                  <a:srgbClr val="B200B2"/>
                </a:solidFill>
                <a:latin typeface="Consolas" charset="0"/>
                <a:ea typeface="Consolas" charset="0"/>
                <a:cs typeface="Consolas" charset="0"/>
              </a:rPr>
              <a:t>__</a:t>
            </a:r>
            <a:r>
              <a:rPr lang="en-US" altLang="zh-CN" dirty="0" err="1">
                <a:solidFill>
                  <a:srgbClr val="B200B2"/>
                </a:solidFill>
                <a:latin typeface="Consolas" charset="0"/>
                <a:ea typeface="Consolas" charset="0"/>
                <a:cs typeface="Consolas" charset="0"/>
              </a:rPr>
              <a:t>init</a:t>
            </a:r>
            <a:r>
              <a:rPr lang="en-US" altLang="zh-CN" dirty="0">
                <a:solidFill>
                  <a:srgbClr val="B200B2"/>
                </a:solidFill>
                <a:latin typeface="Consolas" charset="0"/>
                <a:ea typeface="Consolas" charset="0"/>
                <a:cs typeface="Consolas" charset="0"/>
              </a:rPr>
              <a:t>__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altLang="zh-CN" dirty="0">
                <a:solidFill>
                  <a:srgbClr val="94558D"/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altLang="zh-CN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item=</a:t>
            </a:r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None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):</a:t>
            </a:r>
            <a:br>
              <a:rPr lang="en-US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altLang="zh-CN" dirty="0" err="1">
                <a:solidFill>
                  <a:srgbClr val="94558D"/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.item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= item</a:t>
            </a:r>
            <a:br>
              <a:rPr lang="en-US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altLang="zh-CN" dirty="0" err="1">
                <a:solidFill>
                  <a:srgbClr val="94558D"/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.next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None</a:t>
            </a:r>
            <a:b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altLang="zh-CN" dirty="0" err="1">
                <a:solidFill>
                  <a:srgbClr val="94558D"/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altLang="zh-CN" dirty="0" err="1">
                <a:latin typeface="Consolas" charset="0"/>
                <a:ea typeface="Consolas" charset="0"/>
                <a:cs typeface="Consolas" charset="0"/>
              </a:rPr>
              <a:t>.prior</a:t>
            </a:r>
            <a:r>
              <a:rPr lang="en-US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None</a:t>
            </a:r>
            <a:endParaRPr lang="zh-CN" alt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384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双链表节点的插入和删除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6738" y="1052515"/>
            <a:ext cx="8001000" cy="3493225"/>
          </a:xfrm>
        </p:spPr>
        <p:txBody>
          <a:bodyPr/>
          <a:lstStyle/>
          <a:p>
            <a:r>
              <a:rPr kumimoji="1" lang="zh-CN" altLang="en-US" dirty="0" smtClean="0"/>
              <a:t>插入：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p.next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curNode.next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curNode.next.prior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</a:t>
            </a:r>
          </a:p>
          <a:p>
            <a:pPr lvl="1"/>
            <a:r>
              <a:rPr kumimoji="1" lang="en-US" altLang="zh-CN" dirty="0" err="1"/>
              <a:t>p</a:t>
            </a:r>
            <a:r>
              <a:rPr kumimoji="1" lang="en-US" altLang="zh-CN" dirty="0" err="1" smtClean="0"/>
              <a:t>.prior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curNode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curNode.next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</a:t>
            </a:r>
          </a:p>
          <a:p>
            <a:r>
              <a:rPr kumimoji="1" lang="zh-CN" altLang="en-US" dirty="0" smtClean="0"/>
              <a:t>删除：</a:t>
            </a:r>
            <a:endParaRPr kumimoji="1" lang="en-US" altLang="zh-CN" dirty="0" smtClean="0"/>
          </a:p>
          <a:p>
            <a:pPr lvl="1"/>
            <a:r>
              <a:rPr kumimoji="1" lang="en-US" altLang="zh-CN" dirty="0"/>
              <a:t>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curNode.next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 smtClean="0"/>
              <a:t>curNode.next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/>
              <a:t>p</a:t>
            </a:r>
            <a:r>
              <a:rPr kumimoji="1" lang="en-US" altLang="zh-CN" dirty="0" err="1" smtClean="0"/>
              <a:t>.next</a:t>
            </a:r>
            <a:endParaRPr kumimoji="1" lang="en-US" altLang="zh-CN" dirty="0" smtClean="0"/>
          </a:p>
          <a:p>
            <a:pPr lvl="1"/>
            <a:r>
              <a:rPr kumimoji="1" lang="en-US" altLang="zh-CN" dirty="0" err="1"/>
              <a:t>p</a:t>
            </a:r>
            <a:r>
              <a:rPr kumimoji="1" lang="en-US" altLang="zh-CN" dirty="0" err="1" smtClean="0"/>
              <a:t>.next.prior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curNode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del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</a:t>
            </a:r>
            <a:endParaRPr kumimoji="1"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  <p:sp>
        <p:nvSpPr>
          <p:cNvPr id="22" name="矩形 21"/>
          <p:cNvSpPr/>
          <p:nvPr/>
        </p:nvSpPr>
        <p:spPr>
          <a:xfrm>
            <a:off x="4051760" y="5423486"/>
            <a:ext cx="613458" cy="4166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head</a:t>
            </a:r>
            <a:endParaRPr kumimoji="1" lang="zh-CN" altLang="en-US" dirty="0"/>
          </a:p>
        </p:txBody>
      </p:sp>
      <p:cxnSp>
        <p:nvCxnSpPr>
          <p:cNvPr id="24" name="直线箭头连接符 23"/>
          <p:cNvCxnSpPr/>
          <p:nvPr/>
        </p:nvCxnSpPr>
        <p:spPr>
          <a:xfrm>
            <a:off x="4665218" y="5562383"/>
            <a:ext cx="535751" cy="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4029092" y="4791408"/>
            <a:ext cx="856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err="1" smtClean="0"/>
              <a:t>curNode</a:t>
            </a:r>
            <a:endParaRPr kumimoji="1" lang="zh-CN" altLang="en-US" sz="1200" dirty="0"/>
          </a:p>
        </p:txBody>
      </p:sp>
      <p:cxnSp>
        <p:nvCxnSpPr>
          <p:cNvPr id="29" name="直线箭头连接符 28"/>
          <p:cNvCxnSpPr>
            <a:stCxn id="28" idx="2"/>
          </p:cNvCxnSpPr>
          <p:nvPr/>
        </p:nvCxnSpPr>
        <p:spPr>
          <a:xfrm>
            <a:off x="4457356" y="5068407"/>
            <a:ext cx="693576" cy="3553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/>
          <p:cNvCxnSpPr/>
          <p:nvPr/>
        </p:nvCxnSpPr>
        <p:spPr>
          <a:xfrm flipV="1">
            <a:off x="6042182" y="5539230"/>
            <a:ext cx="539411" cy="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7750497" y="5971022"/>
            <a:ext cx="359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/>
              <a:t>p</a:t>
            </a:r>
            <a:endParaRPr kumimoji="1" lang="zh-CN" altLang="en-US" sz="1200" dirty="0"/>
          </a:p>
        </p:txBody>
      </p:sp>
      <p:grpSp>
        <p:nvGrpSpPr>
          <p:cNvPr id="18" name="组 17"/>
          <p:cNvGrpSpPr/>
          <p:nvPr/>
        </p:nvGrpSpPr>
        <p:grpSpPr>
          <a:xfrm>
            <a:off x="5200969" y="5423728"/>
            <a:ext cx="841213" cy="416688"/>
            <a:chOff x="1442978" y="5717893"/>
            <a:chExt cx="841213" cy="416688"/>
          </a:xfrm>
        </p:grpSpPr>
        <p:sp>
          <p:nvSpPr>
            <p:cNvPr id="7" name="矩形 6"/>
            <p:cNvSpPr/>
            <p:nvPr/>
          </p:nvSpPr>
          <p:spPr>
            <a:xfrm>
              <a:off x="1670733" y="5717893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1</a:t>
              </a:r>
              <a:endParaRPr kumimoji="1" lang="zh-CN" altLang="en-US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2064272" y="5717893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54" name="矩形 53"/>
            <p:cNvSpPr/>
            <p:nvPr/>
          </p:nvSpPr>
          <p:spPr>
            <a:xfrm>
              <a:off x="1442978" y="5717893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58" name="组 57"/>
          <p:cNvGrpSpPr/>
          <p:nvPr/>
        </p:nvGrpSpPr>
        <p:grpSpPr>
          <a:xfrm>
            <a:off x="6581593" y="5423486"/>
            <a:ext cx="841213" cy="416688"/>
            <a:chOff x="1442978" y="5717893"/>
            <a:chExt cx="841213" cy="416688"/>
          </a:xfrm>
        </p:grpSpPr>
        <p:sp>
          <p:nvSpPr>
            <p:cNvPr id="59" name="矩形 58"/>
            <p:cNvSpPr/>
            <p:nvPr/>
          </p:nvSpPr>
          <p:spPr>
            <a:xfrm>
              <a:off x="1670733" y="5717893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3</a:t>
              </a:r>
              <a:endParaRPr kumimoji="1" lang="zh-CN" altLang="en-US" dirty="0"/>
            </a:p>
          </p:txBody>
        </p:sp>
        <p:sp>
          <p:nvSpPr>
            <p:cNvPr id="60" name="矩形 59"/>
            <p:cNvSpPr/>
            <p:nvPr/>
          </p:nvSpPr>
          <p:spPr>
            <a:xfrm>
              <a:off x="2064272" y="5717893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1" name="矩形 60"/>
            <p:cNvSpPr/>
            <p:nvPr/>
          </p:nvSpPr>
          <p:spPr>
            <a:xfrm>
              <a:off x="1442978" y="5717893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grpSp>
        <p:nvGrpSpPr>
          <p:cNvPr id="62" name="组 61"/>
          <p:cNvGrpSpPr/>
          <p:nvPr/>
        </p:nvGrpSpPr>
        <p:grpSpPr>
          <a:xfrm>
            <a:off x="5932222" y="4545741"/>
            <a:ext cx="841213" cy="416688"/>
            <a:chOff x="1442978" y="5717893"/>
            <a:chExt cx="841213" cy="416688"/>
          </a:xfrm>
        </p:grpSpPr>
        <p:sp>
          <p:nvSpPr>
            <p:cNvPr id="63" name="矩形 62"/>
            <p:cNvSpPr/>
            <p:nvPr/>
          </p:nvSpPr>
          <p:spPr>
            <a:xfrm>
              <a:off x="1670733" y="5717893"/>
              <a:ext cx="39353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/>
                <a:t>2</a:t>
              </a:r>
              <a:endParaRPr kumimoji="1" lang="zh-CN" altLang="en-US" dirty="0"/>
            </a:p>
          </p:txBody>
        </p:sp>
        <p:sp>
          <p:nvSpPr>
            <p:cNvPr id="64" name="矩形 63"/>
            <p:cNvSpPr/>
            <p:nvPr/>
          </p:nvSpPr>
          <p:spPr>
            <a:xfrm>
              <a:off x="2064272" y="5717893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65" name="矩形 64"/>
            <p:cNvSpPr/>
            <p:nvPr/>
          </p:nvSpPr>
          <p:spPr>
            <a:xfrm>
              <a:off x="1442978" y="5717893"/>
              <a:ext cx="219919" cy="41668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cxnSp>
        <p:nvCxnSpPr>
          <p:cNvPr id="66" name="直线箭头连接符 65"/>
          <p:cNvCxnSpPr/>
          <p:nvPr/>
        </p:nvCxnSpPr>
        <p:spPr>
          <a:xfrm flipH="1">
            <a:off x="6042182" y="5724429"/>
            <a:ext cx="539411" cy="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线箭头连接符 68"/>
          <p:cNvCxnSpPr/>
          <p:nvPr/>
        </p:nvCxnSpPr>
        <p:spPr>
          <a:xfrm flipH="1" flipV="1">
            <a:off x="4665218" y="5736004"/>
            <a:ext cx="535751" cy="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7962217" y="5423486"/>
            <a:ext cx="613458" cy="4166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/>
              <a:t>head</a:t>
            </a:r>
            <a:endParaRPr kumimoji="1" lang="zh-CN" altLang="en-US" dirty="0"/>
          </a:p>
        </p:txBody>
      </p:sp>
      <p:cxnSp>
        <p:nvCxnSpPr>
          <p:cNvPr id="73" name="直线箭头连接符 72"/>
          <p:cNvCxnSpPr/>
          <p:nvPr/>
        </p:nvCxnSpPr>
        <p:spPr>
          <a:xfrm flipV="1">
            <a:off x="7422806" y="5541038"/>
            <a:ext cx="539411" cy="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线箭头连接符 73"/>
          <p:cNvCxnSpPr/>
          <p:nvPr/>
        </p:nvCxnSpPr>
        <p:spPr>
          <a:xfrm flipH="1">
            <a:off x="7422806" y="5726237"/>
            <a:ext cx="539411" cy="2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线箭头连接符 74"/>
          <p:cNvCxnSpPr>
            <a:endCxn id="65" idx="2"/>
          </p:cNvCxnSpPr>
          <p:nvPr/>
        </p:nvCxnSpPr>
        <p:spPr>
          <a:xfrm flipV="1">
            <a:off x="5778858" y="4962429"/>
            <a:ext cx="263324" cy="481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线箭头连接符 75"/>
          <p:cNvCxnSpPr>
            <a:stCxn id="64" idx="3"/>
            <a:endCxn id="59" idx="0"/>
          </p:cNvCxnSpPr>
          <p:nvPr/>
        </p:nvCxnSpPr>
        <p:spPr>
          <a:xfrm>
            <a:off x="6773435" y="4754085"/>
            <a:ext cx="232683" cy="6694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线箭头连接符 78"/>
          <p:cNvCxnSpPr>
            <a:stCxn id="65" idx="1"/>
            <a:endCxn id="7" idx="0"/>
          </p:cNvCxnSpPr>
          <p:nvPr/>
        </p:nvCxnSpPr>
        <p:spPr>
          <a:xfrm flipH="1">
            <a:off x="5625494" y="4754085"/>
            <a:ext cx="306728" cy="6696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线箭头连接符 82"/>
          <p:cNvCxnSpPr>
            <a:endCxn id="64" idx="2"/>
          </p:cNvCxnSpPr>
          <p:nvPr/>
        </p:nvCxnSpPr>
        <p:spPr>
          <a:xfrm flipH="1" flipV="1">
            <a:off x="6663476" y="4962429"/>
            <a:ext cx="228160" cy="4573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43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建立双链表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尾插法：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25</a:t>
            </a:fld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978061" y="1546031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b="1" dirty="0" err="1">
                <a:latin typeface="Consolas" charset="0"/>
                <a:ea typeface="Consolas" charset="0"/>
                <a:cs typeface="Consolas" charset="0"/>
              </a:rPr>
              <a:t>createLinkListR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li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):</a:t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Node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r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num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li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Node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num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r.next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s.prior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r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r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b="1" dirty="0" err="1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mr-IN" altLang="zh-CN" b="1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l</a:t>
            </a:r>
            <a:r>
              <a:rPr lang="mr-IN" altLang="zh-CN" dirty="0">
                <a:solidFill>
                  <a:srgbClr val="CC7832"/>
                </a:solidFill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mr-IN" altLang="zh-CN" dirty="0" err="1">
                <a:latin typeface="Consolas" charset="0"/>
                <a:ea typeface="Consolas" charset="0"/>
                <a:cs typeface="Consolas" charset="0"/>
              </a:rPr>
              <a:t>r</a:t>
            </a:r>
            <a:endParaRPr lang="zh-CN" alt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84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链表</a:t>
            </a:r>
            <a:r>
              <a:rPr kumimoji="1" lang="en-US" altLang="zh-CN" dirty="0"/>
              <a:t>-</a:t>
            </a:r>
            <a:r>
              <a:rPr kumimoji="1" lang="zh-CN" altLang="en-US" dirty="0" smtClean="0"/>
              <a:t>分析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列表与链表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按元素值查找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按下标查找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在某元素后插入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删除某元素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pPr lvl="1"/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8221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中的集合与字典（了解）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哈希表查找</a:t>
            </a:r>
            <a:endParaRPr kumimoji="1" lang="en-US" altLang="zh-CN" dirty="0" smtClean="0"/>
          </a:p>
          <a:p>
            <a:r>
              <a:rPr kumimoji="1" lang="zh-CN" altLang="en-US" dirty="0" smtClean="0"/>
              <a:t>哈希表（</a:t>
            </a:r>
            <a:r>
              <a:rPr kumimoji="1" lang="en-US" altLang="zh-CN" dirty="0" smtClean="0"/>
              <a:t>Hash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Table</a:t>
            </a:r>
            <a:r>
              <a:rPr kumimoji="1" lang="zh-CN" altLang="en-US" dirty="0" smtClean="0"/>
              <a:t>，又称为散列表），是一种线性表的存储结构。通过把每个对象的关键字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作为自变量，通过一个哈希函数</a:t>
            </a:r>
            <a:r>
              <a:rPr kumimoji="1" lang="en-US" altLang="zh-CN" dirty="0" smtClean="0"/>
              <a:t>h(k)</a:t>
            </a:r>
            <a:r>
              <a:rPr kumimoji="1" lang="zh-CN" altLang="en-US" dirty="0" smtClean="0"/>
              <a:t>，将</a:t>
            </a:r>
            <a:r>
              <a:rPr kumimoji="1" lang="en-US" altLang="zh-CN" dirty="0" smtClean="0"/>
              <a:t>k</a:t>
            </a:r>
            <a:r>
              <a:rPr kumimoji="1" lang="zh-CN" altLang="en-US" dirty="0" smtClean="0"/>
              <a:t>映射到下标</a:t>
            </a:r>
            <a:r>
              <a:rPr kumimoji="1" lang="en-US" altLang="zh-CN" dirty="0" smtClean="0"/>
              <a:t>h(k)</a:t>
            </a:r>
            <a:r>
              <a:rPr kumimoji="1" lang="zh-CN" altLang="en-US" dirty="0" smtClean="0"/>
              <a:t>处，并将该对象存储在这个位置。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例如：数据集合</a:t>
            </a:r>
            <a:r>
              <a:rPr kumimoji="1" lang="en-US" altLang="zh-CN" dirty="0" smtClean="0"/>
              <a:t>{1,6,7,9}</a:t>
            </a:r>
            <a:r>
              <a:rPr kumimoji="1" lang="zh-CN" altLang="en-US" dirty="0" smtClean="0"/>
              <a:t>，假设存在哈希函数</a:t>
            </a:r>
            <a:r>
              <a:rPr kumimoji="1" lang="en-US" altLang="zh-CN" dirty="0" smtClean="0"/>
              <a:t>h(x)</a:t>
            </a:r>
            <a:r>
              <a:rPr kumimoji="1" lang="zh-CN" altLang="en-US" dirty="0" smtClean="0"/>
              <a:t>使得</a:t>
            </a:r>
            <a:r>
              <a:rPr kumimoji="1" lang="en-US" altLang="zh-CN" dirty="0" smtClean="0"/>
              <a:t>h(1)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0,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h(6)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h(7)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4,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h(9)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，那么这个哈希表被存储为</a:t>
            </a:r>
            <a:r>
              <a:rPr kumimoji="1" lang="en-US" altLang="zh-CN" dirty="0" smtClean="0"/>
              <a:t>[1,None,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6,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None,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7,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9]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当我们查找元素</a:t>
            </a:r>
            <a:r>
              <a:rPr kumimoji="1" lang="en-US" altLang="zh-CN" dirty="0" smtClean="0"/>
              <a:t>6</a:t>
            </a:r>
            <a:r>
              <a:rPr kumimoji="1" lang="zh-CN" altLang="en-US" dirty="0" smtClean="0"/>
              <a:t>所在的位置时，通过哈希函数</a:t>
            </a:r>
            <a:r>
              <a:rPr kumimoji="1" lang="en-US" altLang="zh-CN" dirty="0" smtClean="0"/>
              <a:t>h(x)</a:t>
            </a:r>
            <a:r>
              <a:rPr kumimoji="1" lang="zh-CN" altLang="en-US" dirty="0" smtClean="0"/>
              <a:t>获得该元素所在的下标（</a:t>
            </a:r>
            <a:r>
              <a:rPr kumimoji="1" lang="en-US" altLang="zh-CN" dirty="0" smtClean="0"/>
              <a:t>h(6)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），因此在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位置即可找到该元素。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610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Python</a:t>
            </a:r>
            <a:r>
              <a:rPr kumimoji="1" lang="zh-CN" altLang="en-US" dirty="0"/>
              <a:t>中的集合与字典（了解）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哈希函数种类有很多，这里不做深入研究。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哈希冲突：由于哈希表的下标范围是有限的，而元素关键字的值是接近无限的，因此可能会出现</a:t>
            </a:r>
            <a:r>
              <a:rPr kumimoji="1" lang="en-US" altLang="zh-CN" dirty="0" smtClean="0"/>
              <a:t>h(102)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56</a:t>
            </a:r>
            <a:r>
              <a:rPr kumimoji="1" lang="zh-CN" altLang="en-US" dirty="0" smtClean="0"/>
              <a:t>， </a:t>
            </a:r>
            <a:r>
              <a:rPr kumimoji="1" lang="en-US" altLang="zh-CN" dirty="0" smtClean="0"/>
              <a:t>h(2003)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56</a:t>
            </a:r>
            <a:r>
              <a:rPr kumimoji="1" lang="zh-CN" altLang="en-US" dirty="0" smtClean="0"/>
              <a:t>这种情况。此时，两个元素映射到同一个下标处，造成哈希冲突。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解决哈希冲突：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拉链法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将所有冲突的元素用链表连接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开放寻址法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通过哈希冲突函数得到新的地址</a:t>
            </a:r>
            <a:endParaRPr kumimoji="1" lang="en-US" altLang="zh-CN" dirty="0" smtClean="0"/>
          </a:p>
          <a:p>
            <a:pPr lvl="1"/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28</a:t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604" y="2956700"/>
            <a:ext cx="3695796" cy="320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5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Python</a:t>
            </a:r>
            <a:r>
              <a:rPr kumimoji="1" lang="zh-CN" altLang="en-US" dirty="0"/>
              <a:t>中的集合与字典（了解）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中的字典：</a:t>
            </a:r>
            <a:endParaRPr kumimoji="1" lang="en-US" altLang="zh-CN" dirty="0" smtClean="0"/>
          </a:p>
          <a:p>
            <a:pPr lvl="1"/>
            <a:r>
              <a:rPr lang="mr-IN" altLang="zh-CN" dirty="0" err="1" smtClean="0"/>
              <a:t>a</a:t>
            </a:r>
            <a:r>
              <a:rPr lang="mr-IN" altLang="zh-CN" dirty="0" smtClean="0"/>
              <a:t> </a:t>
            </a:r>
            <a:r>
              <a:rPr lang="mr-IN" altLang="zh-CN" dirty="0"/>
              <a:t>= {'</a:t>
            </a:r>
            <a:r>
              <a:rPr lang="mr-IN" altLang="zh-CN" dirty="0" err="1"/>
              <a:t>name</a:t>
            </a:r>
            <a:r>
              <a:rPr lang="mr-IN" altLang="zh-CN" dirty="0"/>
              <a:t>': '</a:t>
            </a:r>
            <a:r>
              <a:rPr lang="mr-IN" altLang="zh-CN" dirty="0" err="1"/>
              <a:t>Alex</a:t>
            </a:r>
            <a:r>
              <a:rPr lang="mr-IN" altLang="zh-CN" dirty="0"/>
              <a:t>', '</a:t>
            </a:r>
            <a:r>
              <a:rPr lang="mr-IN" altLang="zh-CN" dirty="0" err="1"/>
              <a:t>age</a:t>
            </a:r>
            <a:r>
              <a:rPr lang="mr-IN" altLang="zh-CN" dirty="0"/>
              <a:t>': 18, '</a:t>
            </a:r>
            <a:r>
              <a:rPr lang="mr-IN" altLang="zh-CN" dirty="0" err="1"/>
              <a:t>gender</a:t>
            </a:r>
            <a:r>
              <a:rPr lang="mr-IN" altLang="zh-CN" dirty="0"/>
              <a:t>': '</a:t>
            </a:r>
            <a:r>
              <a:rPr lang="mr-IN" altLang="zh-CN" dirty="0" err="1"/>
              <a:t>Man</a:t>
            </a:r>
            <a:r>
              <a:rPr lang="mr-IN" altLang="zh-CN" dirty="0" smtClean="0"/>
              <a:t>'}</a:t>
            </a:r>
            <a:endParaRPr kumimoji="1" lang="en-US" altLang="zh-CN" dirty="0" smtClean="0"/>
          </a:p>
          <a:p>
            <a:r>
              <a:rPr kumimoji="1" lang="zh-CN" altLang="en-US" dirty="0" smtClean="0"/>
              <a:t>使用哈希表存储字典，通过哈希函数将字典的键映射为下标。假设</a:t>
            </a:r>
            <a:r>
              <a:rPr kumimoji="1" lang="en-US" altLang="zh-CN" dirty="0" smtClean="0"/>
              <a:t>h(‘name’)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3,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h(‘age’)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h(‘gender’)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4</a:t>
            </a:r>
            <a:r>
              <a:rPr kumimoji="1" lang="zh-CN" altLang="en-US" dirty="0" smtClean="0"/>
              <a:t>，则哈希表存储为</a:t>
            </a:r>
            <a:r>
              <a:rPr kumimoji="1" lang="en-US" altLang="zh-CN" dirty="0" smtClean="0"/>
              <a:t>[None,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18,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None,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’Alex’,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‘Man’]</a:t>
            </a:r>
          </a:p>
          <a:p>
            <a:r>
              <a:rPr kumimoji="1" lang="zh-CN" altLang="en-US" dirty="0" smtClean="0"/>
              <a:t>在字典键值对数量不多的情况下，几乎不会发生哈希冲突，此时查找一个元素的时间复杂度为</a:t>
            </a:r>
            <a:r>
              <a:rPr kumimoji="1" lang="en-US" altLang="zh-CN" dirty="0" smtClean="0"/>
              <a:t>O(1)</a:t>
            </a:r>
            <a:r>
              <a:rPr lang="zh-CN" altLang="en-US" dirty="0" smtClean="0"/>
              <a:t>。</a:t>
            </a:r>
            <a:endParaRPr lang="en-US" altLang="zh-CN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29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3005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列表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列表：在其他编程语言中称为“数组”，是一种基本的数据结构类型。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关于列表的问题：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列表中元素使如何存储的？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列表提供了哪些基本的操作？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这些操作的时间复杂度是多少？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81024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栈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6738" y="1052515"/>
            <a:ext cx="5271415" cy="4967287"/>
          </a:xfrm>
        </p:spPr>
        <p:txBody>
          <a:bodyPr/>
          <a:lstStyle/>
          <a:p>
            <a:r>
              <a:rPr kumimoji="1" lang="zh-CN" altLang="en-US" dirty="0" smtClean="0"/>
              <a:t>栈</a:t>
            </a:r>
            <a:r>
              <a:rPr kumimoji="1" lang="en-US" altLang="zh-CN" dirty="0" smtClean="0"/>
              <a:t>(Stack)</a:t>
            </a:r>
            <a:r>
              <a:rPr kumimoji="1" lang="zh-CN" altLang="en-US" dirty="0" smtClean="0"/>
              <a:t>是一个数据集合，可以理解为只能在一端进行插入或删除操作的列表。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栈的特点：后进先出（</a:t>
            </a:r>
            <a:r>
              <a:rPr kumimoji="1" lang="en-US" altLang="zh-CN" dirty="0" smtClean="0"/>
              <a:t>last-in,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first-out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栈的概念：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栈顶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栈底</a:t>
            </a:r>
            <a:endParaRPr kumimoji="1" lang="en-US" altLang="zh-CN" dirty="0" smtClean="0"/>
          </a:p>
          <a:p>
            <a:r>
              <a:rPr kumimoji="1" lang="zh-CN" altLang="en-US" dirty="0" smtClean="0"/>
              <a:t>栈的基本操作：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进栈（压栈）：</a:t>
            </a:r>
            <a:r>
              <a:rPr kumimoji="1" lang="en-US" altLang="zh-CN" dirty="0" smtClean="0"/>
              <a:t>push</a:t>
            </a:r>
          </a:p>
          <a:p>
            <a:pPr lvl="1"/>
            <a:r>
              <a:rPr kumimoji="1" lang="zh-CN" altLang="en-US" dirty="0" smtClean="0"/>
              <a:t>出栈：</a:t>
            </a:r>
            <a:r>
              <a:rPr kumimoji="1" lang="en-US" altLang="zh-CN" dirty="0" smtClean="0"/>
              <a:t>pop</a:t>
            </a:r>
          </a:p>
          <a:p>
            <a:pPr lvl="1"/>
            <a:r>
              <a:rPr kumimoji="1" lang="zh-CN" altLang="en-US" dirty="0" smtClean="0"/>
              <a:t>取栈顶：</a:t>
            </a:r>
            <a:r>
              <a:rPr kumimoji="1" lang="en-US" altLang="zh-CN" dirty="0" err="1" smtClean="0"/>
              <a:t>gettop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799" y="1255849"/>
            <a:ext cx="2796117" cy="237859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8153" y="3982246"/>
            <a:ext cx="3159409" cy="225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93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栈的</a:t>
            </a:r>
            <a:r>
              <a:rPr kumimoji="1" lang="en-US" altLang="zh-CN" dirty="0" smtClean="0"/>
              <a:t>Python</a:t>
            </a:r>
            <a:r>
              <a:rPr kumimoji="1" lang="zh-CN" altLang="en-US" dirty="0" smtClean="0"/>
              <a:t>实现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不需要自己定义，使用列表结构即可。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进栈函数：</a:t>
            </a:r>
            <a:r>
              <a:rPr kumimoji="1" lang="en-US" altLang="zh-CN" dirty="0" smtClean="0"/>
              <a:t>append</a:t>
            </a:r>
          </a:p>
          <a:p>
            <a:pPr lvl="1"/>
            <a:r>
              <a:rPr kumimoji="1" lang="zh-CN" altLang="en-US" dirty="0" smtClean="0"/>
              <a:t>出栈函数：</a:t>
            </a:r>
            <a:r>
              <a:rPr kumimoji="1" lang="en-US" altLang="zh-CN" dirty="0" smtClean="0"/>
              <a:t>pop</a:t>
            </a:r>
          </a:p>
          <a:p>
            <a:pPr lvl="1"/>
            <a:r>
              <a:rPr kumimoji="1" lang="zh-CN" altLang="en-US" dirty="0" smtClean="0"/>
              <a:t>查看栈顶函数：</a:t>
            </a:r>
            <a:r>
              <a:rPr kumimoji="1" lang="en-US" altLang="zh-CN" dirty="0" smtClean="0"/>
              <a:t>li[-1]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172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栈的应用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括号匹配问题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括号匹配问题：给一个字符串，其中包含小括号、中括号、大括号，求该字符串中的括号是否匹配。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例如：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()()[]{}		</a:t>
            </a:r>
            <a:r>
              <a:rPr kumimoji="1" lang="zh-CN" altLang="en-US" dirty="0" smtClean="0"/>
              <a:t>匹配</a:t>
            </a:r>
            <a:endParaRPr kumimoji="1" lang="en-US" altLang="zh-CN" dirty="0"/>
          </a:p>
          <a:p>
            <a:pPr lvl="1"/>
            <a:r>
              <a:rPr kumimoji="1" lang="en-US" altLang="zh-CN" dirty="0" smtClean="0"/>
              <a:t>([{()}])		</a:t>
            </a:r>
            <a:r>
              <a:rPr kumimoji="1" lang="zh-CN" altLang="en-US" dirty="0" smtClean="0"/>
              <a:t>匹配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[](		</a:t>
            </a:r>
            <a:r>
              <a:rPr kumimoji="1" lang="zh-CN" altLang="en-US" dirty="0" smtClean="0"/>
              <a:t>不匹配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[(])		</a:t>
            </a:r>
            <a:r>
              <a:rPr kumimoji="1" lang="zh-CN" altLang="en-US" dirty="0" smtClean="0"/>
              <a:t>不匹配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36036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括号匹配问题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实现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check_kuohao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):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= []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for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in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{'(', '[', '{'}: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stack.append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== ')':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len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) &gt; 0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and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[-1] == '(':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   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stack.pop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False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== ']':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len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) &gt; 0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and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[-1] == '[':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   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stack.pop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False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char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== '}':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len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) &gt; 0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and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[-1] == '{':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   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stack.pop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False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len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altLang="zh-CN" sz="1400" dirty="0" err="1">
                <a:latin typeface="Consolas" charset="0"/>
                <a:ea typeface="Consolas" charset="0"/>
                <a:cs typeface="Consolas" charset="0"/>
              </a:rPr>
              <a:t>stack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) == 0: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True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:</a:t>
            </a:r>
            <a:b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</a:br>
            <a:r>
              <a:rPr lang="mr-IN" altLang="zh-CN" sz="1400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mr-IN" altLang="zh-CN" sz="14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altLang="zh-CN" sz="1400" b="1" dirty="0" err="1">
                <a:latin typeface="Consolas" charset="0"/>
                <a:ea typeface="Consolas" charset="0"/>
                <a:cs typeface="Consolas" charset="0"/>
              </a:rPr>
              <a:t>False</a:t>
            </a:r>
            <a:endParaRPr kumimoji="1" lang="zh-CN" altLang="en-US" sz="1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3964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栈的应用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迷宫问题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66738" y="1052515"/>
            <a:ext cx="8001000" cy="5093642"/>
          </a:xfrm>
        </p:spPr>
        <p:txBody>
          <a:bodyPr/>
          <a:lstStyle/>
          <a:p>
            <a:r>
              <a:rPr lang="zh-CN" altLang="en-US" dirty="0" smtClean="0"/>
              <a:t>给一个二维列表，表示迷宫（</a:t>
            </a:r>
            <a:r>
              <a:rPr lang="en-US" altLang="zh-CN" dirty="0" smtClean="0"/>
              <a:t>0</a:t>
            </a:r>
            <a:r>
              <a:rPr lang="zh-CN" altLang="en-US" dirty="0" smtClean="0"/>
              <a:t>表示通道，</a:t>
            </a:r>
            <a:r>
              <a:rPr lang="en-US" altLang="zh-CN" dirty="0" smtClean="0"/>
              <a:t>1</a:t>
            </a:r>
            <a:r>
              <a:rPr lang="zh-CN" altLang="en-US" dirty="0" smtClean="0"/>
              <a:t>表示围墙）。给出算法，求一条走出迷宫的路径。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mr-IN" altLang="zh-CN" dirty="0" err="1" smtClean="0"/>
              <a:t>maze</a:t>
            </a:r>
            <a:r>
              <a:rPr lang="mr-IN" altLang="zh-CN" dirty="0" smtClean="0"/>
              <a:t> </a:t>
            </a:r>
            <a:r>
              <a:rPr lang="mr-IN" altLang="zh-CN" dirty="0"/>
              <a:t>= [</a:t>
            </a:r>
            <a:br>
              <a:rPr lang="mr-IN" altLang="zh-CN" dirty="0"/>
            </a:br>
            <a:r>
              <a:rPr lang="mr-IN" altLang="zh-CN" dirty="0"/>
              <a:t>    [1,1,1,1,1,1,1,1,1,1],</a:t>
            </a:r>
            <a:br>
              <a:rPr lang="mr-IN" altLang="zh-CN" dirty="0"/>
            </a:br>
            <a:r>
              <a:rPr lang="mr-IN" altLang="zh-CN" dirty="0"/>
              <a:t>    [1,0,0,1,0,0,0,1,0,1],</a:t>
            </a:r>
            <a:br>
              <a:rPr lang="mr-IN" altLang="zh-CN" dirty="0"/>
            </a:br>
            <a:r>
              <a:rPr lang="mr-IN" altLang="zh-CN" dirty="0"/>
              <a:t>    [1,0,0,1,0,0,0,1,0,1],</a:t>
            </a:r>
            <a:br>
              <a:rPr lang="mr-IN" altLang="zh-CN" dirty="0"/>
            </a:br>
            <a:r>
              <a:rPr lang="mr-IN" altLang="zh-CN" dirty="0"/>
              <a:t>    [1,0,0,0,0,1,1,0,0,1],</a:t>
            </a:r>
            <a:br>
              <a:rPr lang="mr-IN" altLang="zh-CN" dirty="0"/>
            </a:br>
            <a:r>
              <a:rPr lang="mr-IN" altLang="zh-CN" dirty="0"/>
              <a:t>    [1,0,1,1,1,0,0,0,0,1],</a:t>
            </a:r>
            <a:br>
              <a:rPr lang="mr-IN" altLang="zh-CN" dirty="0"/>
            </a:br>
            <a:r>
              <a:rPr lang="mr-IN" altLang="zh-CN" dirty="0"/>
              <a:t>    [1,0,0,0,1,0,0,0,0,1],</a:t>
            </a:r>
            <a:br>
              <a:rPr lang="mr-IN" altLang="zh-CN" dirty="0"/>
            </a:br>
            <a:r>
              <a:rPr lang="mr-IN" altLang="zh-CN" dirty="0"/>
              <a:t>    [1,0,1,0,0,0,1,0,0,1],</a:t>
            </a:r>
            <a:br>
              <a:rPr lang="mr-IN" altLang="zh-CN" dirty="0"/>
            </a:br>
            <a:r>
              <a:rPr lang="mr-IN" altLang="zh-CN" dirty="0"/>
              <a:t>    [</a:t>
            </a:r>
            <a:r>
              <a:rPr lang="mr-IN" altLang="zh-CN" dirty="0" smtClean="0"/>
              <a:t>1,0,1,1,1,0,1,1,0,1</a:t>
            </a:r>
            <a:r>
              <a:rPr lang="mr-IN" altLang="zh-CN" dirty="0"/>
              <a:t>],</a:t>
            </a:r>
            <a:br>
              <a:rPr lang="mr-IN" altLang="zh-CN" dirty="0"/>
            </a:br>
            <a:r>
              <a:rPr lang="mr-IN" altLang="zh-CN" dirty="0"/>
              <a:t>    [1,1,0,0,0,0,0,0,0,1],</a:t>
            </a:r>
            <a:br>
              <a:rPr lang="mr-IN" altLang="zh-CN" dirty="0"/>
            </a:br>
            <a:r>
              <a:rPr lang="mr-IN" altLang="zh-CN" dirty="0"/>
              <a:t>    [1,1,1,1,1,1,1,1,1,1]</a:t>
            </a:r>
            <a:br>
              <a:rPr lang="mr-IN" altLang="zh-CN" dirty="0"/>
            </a:br>
            <a:r>
              <a:rPr lang="mr-IN" altLang="zh-CN" dirty="0"/>
              <a:t>]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8</a:t>
            </a:fld>
            <a:endParaRPr lang="en-US" altLang="zh-CN"/>
          </a:p>
        </p:txBody>
      </p:sp>
      <p:sp>
        <p:nvSpPr>
          <p:cNvPr id="7" name="矩形 6"/>
          <p:cNvSpPr/>
          <p:nvPr/>
        </p:nvSpPr>
        <p:spPr>
          <a:xfrm>
            <a:off x="5775767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007260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238753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472175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6703668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925512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157005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7388498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7621920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7853413" y="2210765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775767" y="2442258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6007260" y="2442258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6238753" y="2442258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472175" y="2442258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703668" y="2442258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6925512" y="2442258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7157005" y="2442258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7388498" y="2442258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621920" y="2442258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7853413" y="2442258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5775767" y="2673751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6007260" y="26737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6238753" y="26737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6472175" y="2673751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6703668" y="26737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6925512" y="26737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7157005" y="26737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7388498" y="2673751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7621920" y="26737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7853413" y="2673751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5775767" y="2905244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6007260" y="29052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6238753" y="29052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472175" y="29052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6703668" y="29052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925512" y="2905244"/>
            <a:ext cx="231493" cy="23149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7157005" y="2905244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7388498" y="29052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7621920" y="29052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7853413" y="2905244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775767" y="3125651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6007260" y="31256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6238753" y="3125651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6472175" y="3125651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6703668" y="3125651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矩形 52"/>
          <p:cNvSpPr/>
          <p:nvPr/>
        </p:nvSpPr>
        <p:spPr>
          <a:xfrm>
            <a:off x="6925512" y="31256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7157005" y="31256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矩形 54"/>
          <p:cNvSpPr/>
          <p:nvPr/>
        </p:nvSpPr>
        <p:spPr>
          <a:xfrm>
            <a:off x="7388498" y="31256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7621920" y="3125651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7853413" y="3125651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5775767" y="3357144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6007260" y="33571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6238753" y="33571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6472175" y="33571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6703668" y="3357144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6925512" y="33571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矩形 63"/>
          <p:cNvSpPr/>
          <p:nvPr/>
        </p:nvSpPr>
        <p:spPr>
          <a:xfrm>
            <a:off x="7157005" y="33571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7388498" y="33571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7621920" y="3357144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7853413" y="3357144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5775767" y="3588637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6007260" y="3588637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6238753" y="3588637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6472175" y="3588637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6703668" y="3588637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6925512" y="3588637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7157005" y="3588637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5" name="矩形 74"/>
          <p:cNvSpPr/>
          <p:nvPr/>
        </p:nvSpPr>
        <p:spPr>
          <a:xfrm>
            <a:off x="7388498" y="3588637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6" name="矩形 75"/>
          <p:cNvSpPr/>
          <p:nvPr/>
        </p:nvSpPr>
        <p:spPr>
          <a:xfrm>
            <a:off x="7621920" y="3588637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7" name="矩形 76"/>
          <p:cNvSpPr/>
          <p:nvPr/>
        </p:nvSpPr>
        <p:spPr>
          <a:xfrm>
            <a:off x="7853413" y="3588637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5775767" y="3820130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9" name="矩形 78"/>
          <p:cNvSpPr/>
          <p:nvPr/>
        </p:nvSpPr>
        <p:spPr>
          <a:xfrm>
            <a:off x="6007260" y="3820130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0" name="矩形 79"/>
          <p:cNvSpPr/>
          <p:nvPr/>
        </p:nvSpPr>
        <p:spPr>
          <a:xfrm>
            <a:off x="6238753" y="3820130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6472175" y="3820130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6703668" y="3820130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6925512" y="3820130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4" name="矩形 83"/>
          <p:cNvSpPr/>
          <p:nvPr/>
        </p:nvSpPr>
        <p:spPr>
          <a:xfrm>
            <a:off x="7157005" y="3820130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5" name="矩形 84"/>
          <p:cNvSpPr/>
          <p:nvPr/>
        </p:nvSpPr>
        <p:spPr>
          <a:xfrm>
            <a:off x="7388498" y="3820130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6" name="矩形 85"/>
          <p:cNvSpPr/>
          <p:nvPr/>
        </p:nvSpPr>
        <p:spPr>
          <a:xfrm>
            <a:off x="7621920" y="3820130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7" name="矩形 86"/>
          <p:cNvSpPr/>
          <p:nvPr/>
        </p:nvSpPr>
        <p:spPr>
          <a:xfrm>
            <a:off x="7853413" y="3820130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5775767" y="4051623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6007260" y="4051623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6238753" y="4051623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6472175" y="4051623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6703668" y="4051623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6925512" y="4051623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7157005" y="4051623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5" name="矩形 94"/>
          <p:cNvSpPr/>
          <p:nvPr/>
        </p:nvSpPr>
        <p:spPr>
          <a:xfrm>
            <a:off x="7388498" y="4051623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矩形 95"/>
          <p:cNvSpPr/>
          <p:nvPr/>
        </p:nvSpPr>
        <p:spPr>
          <a:xfrm>
            <a:off x="7621920" y="4051623"/>
            <a:ext cx="231493" cy="23149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7" name="矩形 96"/>
          <p:cNvSpPr/>
          <p:nvPr/>
        </p:nvSpPr>
        <p:spPr>
          <a:xfrm>
            <a:off x="7853413" y="4051623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5775767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9" name="矩形 98"/>
          <p:cNvSpPr/>
          <p:nvPr/>
        </p:nvSpPr>
        <p:spPr>
          <a:xfrm>
            <a:off x="6007260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0" name="矩形 99"/>
          <p:cNvSpPr/>
          <p:nvPr/>
        </p:nvSpPr>
        <p:spPr>
          <a:xfrm>
            <a:off x="6238753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1" name="矩形 100"/>
          <p:cNvSpPr/>
          <p:nvPr/>
        </p:nvSpPr>
        <p:spPr>
          <a:xfrm>
            <a:off x="6472175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2" name="矩形 101"/>
          <p:cNvSpPr/>
          <p:nvPr/>
        </p:nvSpPr>
        <p:spPr>
          <a:xfrm>
            <a:off x="6703668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3" name="矩形 102"/>
          <p:cNvSpPr/>
          <p:nvPr/>
        </p:nvSpPr>
        <p:spPr>
          <a:xfrm>
            <a:off x="6925512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4" name="矩形 103"/>
          <p:cNvSpPr/>
          <p:nvPr/>
        </p:nvSpPr>
        <p:spPr>
          <a:xfrm>
            <a:off x="7157005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5" name="矩形 104"/>
          <p:cNvSpPr/>
          <p:nvPr/>
        </p:nvSpPr>
        <p:spPr>
          <a:xfrm>
            <a:off x="7388498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6" name="矩形 105"/>
          <p:cNvSpPr/>
          <p:nvPr/>
        </p:nvSpPr>
        <p:spPr>
          <a:xfrm>
            <a:off x="7621920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7" name="矩形 106"/>
          <p:cNvSpPr/>
          <p:nvPr/>
        </p:nvSpPr>
        <p:spPr>
          <a:xfrm>
            <a:off x="7853413" y="4283116"/>
            <a:ext cx="231493" cy="231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1" name="直线箭头连接符 110"/>
          <p:cNvCxnSpPr/>
          <p:nvPr/>
        </p:nvCxnSpPr>
        <p:spPr>
          <a:xfrm>
            <a:off x="5613722" y="2560964"/>
            <a:ext cx="497711" cy="583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线箭头连接符 113"/>
          <p:cNvCxnSpPr/>
          <p:nvPr/>
        </p:nvCxnSpPr>
        <p:spPr>
          <a:xfrm flipH="1" flipV="1">
            <a:off x="7770462" y="4253518"/>
            <a:ext cx="7725" cy="4342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文本框 115"/>
          <p:cNvSpPr txBox="1"/>
          <p:nvPr/>
        </p:nvSpPr>
        <p:spPr>
          <a:xfrm>
            <a:off x="5011838" y="2326511"/>
            <a:ext cx="659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起点</a:t>
            </a:r>
            <a:endParaRPr kumimoji="1" lang="zh-CN" altLang="en-US"/>
          </a:p>
        </p:txBody>
      </p:sp>
      <p:sp>
        <p:nvSpPr>
          <p:cNvPr id="117" name="文本框 116"/>
          <p:cNvSpPr txBox="1"/>
          <p:nvPr/>
        </p:nvSpPr>
        <p:spPr>
          <a:xfrm>
            <a:off x="7504244" y="4620134"/>
            <a:ext cx="659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终点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249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解决思路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在一个迷宫节点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x,y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上，可以进行四个方向的探查：</a:t>
            </a:r>
            <a:r>
              <a:rPr kumimoji="1" lang="en-US" altLang="zh-CN" dirty="0" smtClean="0"/>
              <a:t>maze[x-1][y],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maze[x+1][y],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maze[x][y-1],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maze[x][y+1]</a:t>
            </a:r>
          </a:p>
          <a:p>
            <a:r>
              <a:rPr kumimoji="1" lang="zh-CN" altLang="en-US" dirty="0" smtClean="0"/>
              <a:t>思路：从一个节点开始，任意找下一个能走的点，当找不到能走的点时，退回上一个点寻找是否有其他方向的点。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方法：创建一个空栈，首先将入口位置进栈。当栈不空时循环：获取栈顶元素，寻找下一个可走的相邻方块，如果找不到可走的相邻方块，说明当前位置是死胡同，进行回溯（就是讲当前位置出栈，看前面的点是否还有别的出路）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A2A19B-170D-1043-AE33-7A36DFB7BCDC}" type="datetime2">
              <a:rPr lang="zh-CN" altLang="en-US" smtClean="0"/>
              <a:t>2017年3月11日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算法基础</a:t>
            </a:r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C9EB70-B654-4058-838F-8806615D92E5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189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Verdana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2706</TotalTime>
  <Words>1633</Words>
  <Application>Microsoft Office PowerPoint</Application>
  <PresentationFormat>全屏显示(4:3)</PresentationFormat>
  <Paragraphs>266</Paragraphs>
  <Slides>29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0" baseType="lpstr">
      <vt:lpstr>Profile</vt:lpstr>
      <vt:lpstr>数据结构基础</vt:lpstr>
      <vt:lpstr>什么是数据结构？</vt:lpstr>
      <vt:lpstr>列表</vt:lpstr>
      <vt:lpstr>栈</vt:lpstr>
      <vt:lpstr>栈的Python实现</vt:lpstr>
      <vt:lpstr>栈的应用——括号匹配问题</vt:lpstr>
      <vt:lpstr>括号匹配问题——实现</vt:lpstr>
      <vt:lpstr>栈的应用——迷宫问题</vt:lpstr>
      <vt:lpstr>解决思路</vt:lpstr>
      <vt:lpstr>迷宫问题——栈实现</vt:lpstr>
      <vt:lpstr>队列</vt:lpstr>
      <vt:lpstr>队列的实现</vt:lpstr>
      <vt:lpstr>队列的实现原理</vt:lpstr>
      <vt:lpstr>队列的实现原理——环形队列</vt:lpstr>
      <vt:lpstr>队列的实现原理——环形队列</vt:lpstr>
      <vt:lpstr>队列的应用——迷宫问题</vt:lpstr>
      <vt:lpstr>迷宫问题——队列实现</vt:lpstr>
      <vt:lpstr>链表</vt:lpstr>
      <vt:lpstr>链表的遍历</vt:lpstr>
      <vt:lpstr>链表节点的插入和删除</vt:lpstr>
      <vt:lpstr>建立链表</vt:lpstr>
      <vt:lpstr>建立链表</vt:lpstr>
      <vt:lpstr>双链表</vt:lpstr>
      <vt:lpstr>双链表节点的插入和删除</vt:lpstr>
      <vt:lpstr>建立双链表</vt:lpstr>
      <vt:lpstr>链表-分析</vt:lpstr>
      <vt:lpstr>Python中的集合与字典（了解）</vt:lpstr>
      <vt:lpstr>Python中的集合与字典（了解）</vt:lpstr>
      <vt:lpstr>Python中的集合与字典（了解）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赵天宇</dc:creator>
  <cp:lastModifiedBy>pgos</cp:lastModifiedBy>
  <cp:revision>245</cp:revision>
  <dcterms:created xsi:type="dcterms:W3CDTF">2016-12-14T02:29:00Z</dcterms:created>
  <dcterms:modified xsi:type="dcterms:W3CDTF">2017-03-11T09:19:00Z</dcterms:modified>
</cp:coreProperties>
</file>